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3"/>
  </p:notesMasterIdLst>
  <p:handoutMasterIdLst>
    <p:handoutMasterId r:id="rId74"/>
  </p:handoutMasterIdLst>
  <p:sldIdLst>
    <p:sldId id="256" r:id="rId3"/>
    <p:sldId id="264" r:id="rId4"/>
    <p:sldId id="265" r:id="rId5"/>
    <p:sldId id="259" r:id="rId6"/>
    <p:sldId id="263" r:id="rId7"/>
    <p:sldId id="262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330" r:id="rId26"/>
    <p:sldId id="284" r:id="rId27"/>
    <p:sldId id="285" r:id="rId28"/>
    <p:sldId id="286" r:id="rId29"/>
    <p:sldId id="287" r:id="rId30"/>
    <p:sldId id="294" r:id="rId31"/>
    <p:sldId id="293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</p:sldIdLst>
  <p:sldSz cx="12192000" cy="6858000"/>
  <p:notesSz cx="6881813" cy="100028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099" autoAdjust="0"/>
  </p:normalViewPr>
  <p:slideViewPr>
    <p:cSldViewPr snapToGrid="0">
      <p:cViewPr varScale="1">
        <p:scale>
          <a:sx n="95" d="100"/>
          <a:sy n="95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85996D58-8199-4B3A-BD0C-5FAE6646F060}" type="datetimeFigureOut">
              <a:rPr lang="it-IT" smtClean="0"/>
              <a:t>22/04/2017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98102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CF6056CF-03D3-461D-B83A-E7D69C910D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0268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B77A3814-6BCB-460E-9688-DED01C374CE6}" type="datetimeFigureOut">
              <a:rPr lang="it-IT" smtClean="0"/>
              <a:t>22/04/2017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42913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78" tIns="48239" rIns="96478" bIns="48239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8182" y="4813866"/>
            <a:ext cx="5505450" cy="3938617"/>
          </a:xfrm>
          <a:prstGeom prst="rect">
            <a:avLst/>
          </a:prstGeom>
        </p:spPr>
        <p:txBody>
          <a:bodyPr vert="horz" lIns="96478" tIns="48239" rIns="96478" bIns="48239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98102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DC496D86-DA81-475B-BC9B-2BC143B42B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4835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EventHub</a:t>
            </a:r>
            <a:r>
              <a:rPr lang="it-IT" dirty="0"/>
              <a:t> è l’intermediario basilare su cui è stato sviluppato l’</a:t>
            </a:r>
            <a:r>
              <a:rPr lang="it-IT" dirty="0" err="1"/>
              <a:t>IoTHub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19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GATEWAY:</a:t>
            </a:r>
          </a:p>
          <a:p>
            <a:r>
              <a:rPr lang="it-IT" sz="1400" dirty="0"/>
              <a:t>Il gateway del protocollo IoT </a:t>
            </a:r>
            <a:r>
              <a:rPr lang="it-IT" sz="1400" dirty="0" err="1"/>
              <a:t>Azure</a:t>
            </a:r>
            <a:r>
              <a:rPr lang="it-IT" sz="1400" dirty="0"/>
              <a:t> è un framework per l'adattamento del protocollo progettato per la comunicazione bidirezionale dei dispositivi su vasta scala con </a:t>
            </a:r>
            <a:r>
              <a:rPr lang="it-IT" sz="1400" dirty="0" err="1"/>
              <a:t>hub</a:t>
            </a:r>
            <a:r>
              <a:rPr lang="it-IT" sz="1400" dirty="0"/>
              <a:t> IoT. Il gateway di protocollo è un componente pass-</a:t>
            </a:r>
            <a:r>
              <a:rPr lang="it-IT" sz="1400" dirty="0" err="1"/>
              <a:t>through</a:t>
            </a:r>
            <a:r>
              <a:rPr lang="it-IT" sz="1400" dirty="0"/>
              <a:t> che accetta le connessioni ai dispositivi tramite un protocollo specifico. Colma il traffico all'</a:t>
            </a:r>
            <a:r>
              <a:rPr lang="it-IT" sz="1400" dirty="0" err="1"/>
              <a:t>hub</a:t>
            </a:r>
            <a:r>
              <a:rPr lang="it-IT" sz="1400" dirty="0"/>
              <a:t> IoT su AMQP 1.0. Il gateway di protocollo IoT di </a:t>
            </a:r>
            <a:r>
              <a:rPr lang="it-IT" sz="1400" dirty="0" err="1"/>
              <a:t>Azure</a:t>
            </a:r>
            <a:r>
              <a:rPr lang="it-IT" sz="1400" dirty="0"/>
              <a:t> è disponibile come un progetto software open source che offre la flessibilità necessaria per aggiungere supporto per diversi protocolli e versioni di protocollo.</a:t>
            </a:r>
          </a:p>
          <a:p>
            <a:r>
              <a:rPr lang="it-IT" sz="1400" dirty="0"/>
              <a:t>È possibile distribuire il gateway di protocollo in </a:t>
            </a:r>
            <a:r>
              <a:rPr lang="it-IT" sz="1400" dirty="0" err="1"/>
              <a:t>Azure</a:t>
            </a:r>
            <a:r>
              <a:rPr lang="it-IT" sz="1400" dirty="0"/>
              <a:t> in modo estremamente scalabile con </a:t>
            </a:r>
            <a:r>
              <a:rPr lang="it-IT" sz="1400" dirty="0" err="1"/>
              <a:t>Azure</a:t>
            </a:r>
            <a:r>
              <a:rPr lang="it-IT" sz="1400" dirty="0"/>
              <a:t> Service </a:t>
            </a:r>
            <a:r>
              <a:rPr lang="it-IT" sz="1400" dirty="0" err="1"/>
              <a:t>Fabric</a:t>
            </a:r>
            <a:r>
              <a:rPr lang="it-IT" sz="1400" dirty="0"/>
              <a:t>, ruoli di lavoro di Servizi cloud di </a:t>
            </a:r>
            <a:r>
              <a:rPr lang="it-IT" sz="1400" dirty="0" err="1"/>
              <a:t>Azure</a:t>
            </a:r>
            <a:r>
              <a:rPr lang="it-IT" sz="1400" dirty="0"/>
              <a:t> o macchine virtuali di Windows. Inoltre, il gateway del protocollo può essere distribuito in ambienti locali come gateway di campo.</a:t>
            </a:r>
          </a:p>
          <a:p>
            <a:r>
              <a:rPr lang="it-IT" sz="1400" dirty="0"/>
              <a:t>Il gateway di protocollo </a:t>
            </a:r>
            <a:r>
              <a:rPr lang="it-IT" sz="1400" dirty="0" err="1"/>
              <a:t>Azure</a:t>
            </a:r>
            <a:r>
              <a:rPr lang="it-IT" sz="1400" dirty="0"/>
              <a:t> IoT include un adattatore di protocollo MQTT che consente di personalizzare il comportamento del protocollo MQTT, se necessario. Poiché l'</a:t>
            </a:r>
            <a:r>
              <a:rPr lang="it-IT" sz="1400" dirty="0" err="1"/>
              <a:t>hub</a:t>
            </a:r>
            <a:r>
              <a:rPr lang="it-IT" sz="1400" dirty="0"/>
              <a:t> IoT offre il supporto incorporato per il protocollo v3.1.1 MQTT, è opportuno considerare solo l'uso dell'adattatore del protocollo MQTT se sono necessari personalizzazioni del protocollo o requisiti specifici per le funzionalità aggiuntive.</a:t>
            </a:r>
          </a:p>
          <a:p>
            <a:r>
              <a:rPr lang="it-IT" sz="1400" dirty="0"/>
              <a:t>L'adattatore MQTT viene dimostra inoltre il modello di programmazione per la creazione di adattatori del protocollo per altri protocolli. Il modello di programmazione del gateway del protocollo IoT di </a:t>
            </a:r>
            <a:r>
              <a:rPr lang="it-IT" sz="1400" dirty="0" err="1"/>
              <a:t>Azure</a:t>
            </a:r>
            <a:r>
              <a:rPr lang="it-IT" sz="1400" dirty="0"/>
              <a:t> consente anche di collegare componenti personalizzati per l'elaborazione specializzata, ad esempio l'autenticazione personalizzata, la trasformazioni di messaggi, la compressione/decompressione o la crittografia/</a:t>
            </a:r>
            <a:r>
              <a:rPr lang="it-IT" sz="1400" dirty="0" err="1"/>
              <a:t>decrittografia</a:t>
            </a:r>
            <a:r>
              <a:rPr lang="it-IT" sz="1400" dirty="0"/>
              <a:t> del traffico tra i dispositivi e l'</a:t>
            </a:r>
            <a:r>
              <a:rPr lang="it-IT" sz="1400" dirty="0" err="1"/>
              <a:t>hub</a:t>
            </a:r>
            <a:r>
              <a:rPr lang="it-IT" sz="1400" dirty="0"/>
              <a:t> IoT.</a:t>
            </a:r>
          </a:p>
          <a:p>
            <a:r>
              <a:rPr lang="it-IT" sz="1400" dirty="0"/>
              <a:t>Ai fini della flessibilità, il gateway del protocollo e l'implementazione di MQTT vengono forniti come un progetto software open source. In questo modo è possibile personalizzare l'implementazione in base alle esigenze.</a:t>
            </a:r>
          </a:p>
        </p:txBody>
      </p:sp>
    </p:spTree>
    <p:extLst>
      <p:ext uri="{BB962C8B-B14F-4D97-AF65-F5344CB8AC3E}">
        <p14:creationId xmlns:p14="http://schemas.microsoft.com/office/powerpoint/2010/main" val="28653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In una soluzione IoT un </a:t>
            </a:r>
            <a:r>
              <a:rPr lang="it-IT" sz="1400" i="1" dirty="0"/>
              <a:t>gateway sul campo</a:t>
            </a:r>
            <a:r>
              <a:rPr lang="it-IT" sz="1400" dirty="0"/>
              <a:t> è posizionato tra i dispositivi e l'</a:t>
            </a:r>
            <a:r>
              <a:rPr lang="it-IT" sz="1400" dirty="0" err="1"/>
              <a:t>hub</a:t>
            </a:r>
            <a:r>
              <a:rPr lang="it-IT" sz="1400" dirty="0"/>
              <a:t> IoT e in genere si trova vicino ai dispositivi. </a:t>
            </a:r>
          </a:p>
          <a:p>
            <a:r>
              <a:rPr lang="it-IT" sz="1400" dirty="0"/>
              <a:t>I dispositivi comunicano direttamente con il gateway sul campo tramite un protocollo supportato dai dispositivi. Il gateway sul campo si connette a un </a:t>
            </a:r>
            <a:r>
              <a:rPr lang="it-IT" sz="1400" dirty="0" err="1"/>
              <a:t>endpoint</a:t>
            </a:r>
            <a:r>
              <a:rPr lang="it-IT" sz="1400" dirty="0"/>
              <a:t> dell'</a:t>
            </a:r>
            <a:r>
              <a:rPr lang="it-IT" sz="1400" dirty="0" err="1"/>
              <a:t>hub</a:t>
            </a:r>
            <a:r>
              <a:rPr lang="it-IT" sz="1400" dirty="0"/>
              <a:t> IoT usando un protocollo supportato dall'</a:t>
            </a:r>
            <a:r>
              <a:rPr lang="it-IT" sz="1400" dirty="0" err="1"/>
              <a:t>hub</a:t>
            </a:r>
            <a:r>
              <a:rPr lang="it-IT" sz="1400" dirty="0"/>
              <a:t> IoT. Un gateway sul campo può essere un dispositivo hardware altamente specializzato o un computer a basso consumo in cui viene eseguito il software che esegue lo scenario end-to-end a cui è destinato il gateway.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095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974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9593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6710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922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b="1" dirty="0"/>
              <a:t>Scalabilità e automazione</a:t>
            </a:r>
            <a:r>
              <a:rPr lang="it-IT" sz="1400" dirty="0"/>
              <a:t>: le soluzioni IoT richiedono strumenti semplici per automatizzare le attività di routine e consentire a uno staff operativo relativamente ridotto di gestire milioni di dispositivi. </a:t>
            </a:r>
          </a:p>
          <a:p>
            <a:r>
              <a:rPr lang="it-IT" sz="1400" b="1" dirty="0"/>
              <a:t>Apertura e compatibilità</a:t>
            </a:r>
            <a:r>
              <a:rPr lang="it-IT" sz="1400" dirty="0"/>
              <a:t>: l'ecosistema dei dispositivi è molto eterogeneo. Gli strumenti di gestione devono essere ottimizzati per gestire una vasta gamma di protocolli, piattaforme e classi di dispositivi. È necessario che gli operatori possano supportare molti tipi di dispositivi, dai più limitati chip incorporati per singoli processi a computer potenti e dotati di funzionalità complete.</a:t>
            </a:r>
          </a:p>
          <a:p>
            <a:r>
              <a:rPr lang="it-IT" sz="1400" b="1" dirty="0"/>
              <a:t>Riconoscimento del contesto</a:t>
            </a:r>
            <a:r>
              <a:rPr lang="it-IT" sz="1400" dirty="0"/>
              <a:t>: gli ambienti IoT sono dinamici e in continua evoluzione. Le operazioni di gestione dei dispositivi devono tener conto che i tempi di inattività per la manutenzione non influiscano su operazioni aziendali critiche o creino condizioni di pericolo</a:t>
            </a:r>
          </a:p>
          <a:p>
            <a:r>
              <a:rPr lang="it-IT" sz="1400" b="1" dirty="0"/>
              <a:t>Servizio per diversi ruoli</a:t>
            </a:r>
            <a:r>
              <a:rPr lang="it-IT" sz="1400" dirty="0"/>
              <a:t>: il supporto degli esclusivi processi e flussi di lavoro dei ruoli operativi dell'IoT è essenziale. Il personale operativo deve poter lavorare in armonia con i vincoli specificati dei reparti IT interni. Inoltre, deve trovare modi sostenibili per segnalare informazioni operative sui dispositivi in tempo reale ai supervisori e agli altri ruoli di gestione aziendale.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545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b="1" dirty="0"/>
              <a:t>Pianificazione</a:t>
            </a:r>
            <a:r>
              <a:rPr lang="it-IT" sz="1400" dirty="0"/>
              <a:t>: gli operatori possono creare uno schema di metadati dei dispositivi che consentirà di eseguire </a:t>
            </a:r>
            <a:r>
              <a:rPr lang="it-IT" sz="1400" dirty="0" err="1"/>
              <a:t>query</a:t>
            </a:r>
            <a:r>
              <a:rPr lang="it-IT" sz="1400" dirty="0"/>
              <a:t> su un gruppo di dispositivi e indirizzare le operazioni di gestione in blocco in modo facile e accurato. È possibile usare il dispositivo gemello per archiviare i metadati del dispositivo sotto forma di </a:t>
            </a:r>
            <a:r>
              <a:rPr lang="it-IT" sz="1400" dirty="0" err="1"/>
              <a:t>tag</a:t>
            </a:r>
            <a:r>
              <a:rPr lang="it-IT" sz="1400" dirty="0"/>
              <a:t> e proprietà. </a:t>
            </a:r>
          </a:p>
          <a:p>
            <a:r>
              <a:rPr lang="it-IT" sz="1400" b="1" dirty="0" err="1"/>
              <a:t>Provisioning</a:t>
            </a:r>
            <a:r>
              <a:rPr lang="it-IT" sz="1400" dirty="0"/>
              <a:t>: il </a:t>
            </a:r>
            <a:r>
              <a:rPr lang="it-IT" sz="1400" dirty="0" err="1"/>
              <a:t>provisioning</a:t>
            </a:r>
            <a:r>
              <a:rPr lang="it-IT" sz="1400" dirty="0"/>
              <a:t> dei nuovi dispositivi viene eseguito in modo sicuro nell'</a:t>
            </a:r>
            <a:r>
              <a:rPr lang="it-IT" sz="1400" dirty="0" err="1"/>
              <a:t>hub</a:t>
            </a:r>
            <a:r>
              <a:rPr lang="it-IT" sz="1400" dirty="0"/>
              <a:t> IoT e gli operatori possono individuare immediatamente le funzionalità dei dispositivi. Usare il registro di identità dell'</a:t>
            </a:r>
            <a:r>
              <a:rPr lang="it-IT" sz="1400" dirty="0" err="1"/>
              <a:t>hub</a:t>
            </a:r>
            <a:r>
              <a:rPr lang="it-IT" sz="1400" dirty="0"/>
              <a:t> IoT per creare credenziali e identità flessibili per i dispositivi ed eseguire l'operazione in blocco tramite un processo. Creare dispositivi per creare report delle funzionalità e delle condizioni tramite le proprietà del dispositivo nel dispositivo gemello.</a:t>
            </a:r>
          </a:p>
          <a:p>
            <a:r>
              <a:rPr lang="it-IT" sz="1400" b="1" dirty="0"/>
              <a:t>Configurazione</a:t>
            </a:r>
            <a:r>
              <a:rPr lang="it-IT" sz="1400" dirty="0"/>
              <a:t>: vengono facilitate le operazioni in blocco di modifica alla configurazione e aggiornamento del firmware dei dispositivi mantenendo al tempo stesso integrità e sicurezza. Per eseguire queste operazioni di gestione dei dispositivi in blocco, usare le proprietà desiderate oppure metodi diretti e processi di trasmissione.</a:t>
            </a:r>
          </a:p>
          <a:p>
            <a:r>
              <a:rPr lang="it-IT" sz="1400" b="1" dirty="0"/>
              <a:t>Monitoraggio</a:t>
            </a:r>
            <a:r>
              <a:rPr lang="it-IT" sz="1400" dirty="0"/>
              <a:t>: vengono monitorati l'integrità complessiva della raccolta di dispositivi e lo stato delle operazioni in corso per segnalare agli operatori i problemi che potrebbero richiedere la loro attenzione. Applicare il dispositivo gemello per consentire ai dispositivi di creare report in tempo reale sulle condizioni operative e sullo stato delle operazioni di aggiornamento. Creare report avanzati sui </a:t>
            </a:r>
            <a:r>
              <a:rPr lang="it-IT" sz="1400" dirty="0" err="1"/>
              <a:t>dashboard</a:t>
            </a:r>
            <a:r>
              <a:rPr lang="it-IT" sz="1400" dirty="0"/>
              <a:t> per mostrare i problemi più immediati mediante le </a:t>
            </a:r>
            <a:r>
              <a:rPr lang="it-IT" sz="1400" dirty="0" err="1"/>
              <a:t>query</a:t>
            </a:r>
            <a:r>
              <a:rPr lang="it-IT" sz="1400" dirty="0"/>
              <a:t> su dispositivo gemello.</a:t>
            </a:r>
          </a:p>
          <a:p>
            <a:r>
              <a:rPr lang="it-IT" sz="1400" b="1" dirty="0"/>
              <a:t>Ritiro</a:t>
            </a:r>
            <a:r>
              <a:rPr lang="it-IT" sz="1400" dirty="0"/>
              <a:t>: i dispositivi vengono sostituiti o ritirati dopo un guasto o un ciclo di aggiornamento oppure alla fine della vita utile. Usare il dispositivo gemello per mantenere le informazioni sul dispositivo se il dispositivo fisico viene sostituito o archiviato in caso di ritiro. Usare il registro di identità dell'</a:t>
            </a:r>
            <a:r>
              <a:rPr lang="it-IT" sz="1400" dirty="0" err="1"/>
              <a:t>hub</a:t>
            </a:r>
            <a:r>
              <a:rPr lang="it-IT" sz="1400" dirty="0"/>
              <a:t> IoT per revocare in modo sicuro le credenziali e le identità del dispositivo.</a:t>
            </a:r>
          </a:p>
        </p:txBody>
      </p:sp>
    </p:spTree>
    <p:extLst>
      <p:ext uri="{BB962C8B-B14F-4D97-AF65-F5344CB8AC3E}">
        <p14:creationId xmlns:p14="http://schemas.microsoft.com/office/powerpoint/2010/main" val="391854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8066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18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creare un dispositivo in 2 modi:</a:t>
            </a:r>
          </a:p>
          <a:p>
            <a:r>
              <a:rPr lang="it-IT" dirty="0" err="1"/>
              <a:t>Registry</a:t>
            </a:r>
            <a:r>
              <a:rPr lang="it-IT" dirty="0"/>
              <a:t> manager</a:t>
            </a:r>
          </a:p>
          <a:p>
            <a:r>
              <a:rPr lang="it-IT" dirty="0"/>
              <a:t>Portale</a:t>
            </a:r>
          </a:p>
        </p:txBody>
      </p:sp>
    </p:spTree>
    <p:extLst>
      <p:ext uri="{BB962C8B-B14F-4D97-AF65-F5344CB8AC3E}">
        <p14:creationId xmlns:p14="http://schemas.microsoft.com/office/powerpoint/2010/main" val="224345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creare un dispositivo in 2 modi:</a:t>
            </a:r>
          </a:p>
          <a:p>
            <a:r>
              <a:rPr lang="it-IT" dirty="0" err="1"/>
              <a:t>Registry</a:t>
            </a:r>
            <a:r>
              <a:rPr lang="it-IT" dirty="0"/>
              <a:t> manager</a:t>
            </a:r>
          </a:p>
          <a:p>
            <a:r>
              <a:rPr lang="it-IT" dirty="0"/>
              <a:t>Portale</a:t>
            </a:r>
          </a:p>
        </p:txBody>
      </p:sp>
    </p:spTree>
    <p:extLst>
      <p:ext uri="{BB962C8B-B14F-4D97-AF65-F5344CB8AC3E}">
        <p14:creationId xmlns:p14="http://schemas.microsoft.com/office/powerpoint/2010/main" val="32272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creare un dispositivo in 2 modi:</a:t>
            </a:r>
          </a:p>
          <a:p>
            <a:r>
              <a:rPr lang="it-IT" dirty="0" err="1"/>
              <a:t>Registry</a:t>
            </a:r>
            <a:r>
              <a:rPr lang="it-IT" dirty="0"/>
              <a:t> manager</a:t>
            </a:r>
          </a:p>
          <a:p>
            <a:r>
              <a:rPr lang="it-IT" dirty="0"/>
              <a:t>Portale</a:t>
            </a:r>
          </a:p>
        </p:txBody>
      </p:sp>
    </p:spTree>
    <p:extLst>
      <p:ext uri="{BB962C8B-B14F-4D97-AF65-F5344CB8AC3E}">
        <p14:creationId xmlns:p14="http://schemas.microsoft.com/office/powerpoint/2010/main" val="221773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107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4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71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766" y="3373497"/>
            <a:ext cx="4561796" cy="1122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70" y="1709806"/>
            <a:ext cx="3092995" cy="1085262"/>
          </a:xfrm>
          <a:prstGeom prst="rect">
            <a:avLst/>
          </a:prstGeom>
        </p:spPr>
      </p:pic>
      <p:pic>
        <p:nvPicPr>
          <p:cNvPr id="4" name="Picture 2" descr="https://s3-eu-west-1.amazonaws.com/despar/webroot/img/ita/loghi/despar-istituziona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23" y="5137934"/>
            <a:ext cx="25717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walk2talk.it/images/walk2talk_logo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60" y="3384407"/>
            <a:ext cx="3588613" cy="1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adioamatore Fiera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60" y="5195084"/>
            <a:ext cx="2209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57" y="1773488"/>
            <a:ext cx="2552015" cy="95789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978450" y="366915"/>
            <a:ext cx="2235100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47" y="4806188"/>
            <a:ext cx="2005053" cy="15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 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/>
          <p:cNvSpPr txBox="1"/>
          <p:nvPr userDrawn="1"/>
        </p:nvSpPr>
        <p:spPr>
          <a:xfrm>
            <a:off x="274319" y="366915"/>
            <a:ext cx="11621193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Global Sponsors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78" y="2115945"/>
            <a:ext cx="7340496" cy="36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9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it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/>
          <p:cNvSpPr txBox="1"/>
          <p:nvPr userDrawn="1"/>
        </p:nvSpPr>
        <p:spPr>
          <a:xfrm>
            <a:off x="4978450" y="366915"/>
            <a:ext cx="2235100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Twitter</a:t>
            </a:r>
          </a:p>
        </p:txBody>
      </p:sp>
      <p:pic>
        <p:nvPicPr>
          <p:cNvPr id="10" name="Picture 2" descr="https://si0.twimg.com/profile_images/2284174758/v65oai7fxn47qv9nect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37" y="1566366"/>
            <a:ext cx="3688319" cy="36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8"/>
          <p:cNvSpPr txBox="1"/>
          <p:nvPr userDrawn="1"/>
        </p:nvSpPr>
        <p:spPr>
          <a:xfrm>
            <a:off x="4087270" y="4671162"/>
            <a:ext cx="40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AB2E8"/>
                </a:solidFill>
              </a:rPr>
              <a:t>#</a:t>
            </a:r>
            <a:r>
              <a:rPr lang="en-US" sz="3600" b="1" dirty="0" err="1">
                <a:solidFill>
                  <a:srgbClr val="1AB2E8"/>
                </a:solidFill>
              </a:rPr>
              <a:t>GlobalAzure</a:t>
            </a:r>
            <a:endParaRPr lang="en-US" sz="3600" b="1" dirty="0">
              <a:solidFill>
                <a:srgbClr val="1AB2E8"/>
              </a:solidFill>
            </a:endParaRPr>
          </a:p>
        </p:txBody>
      </p:sp>
      <p:sp>
        <p:nvSpPr>
          <p:cNvPr id="13" name="CasellaDiTesto 8"/>
          <p:cNvSpPr txBox="1"/>
          <p:nvPr userDrawn="1"/>
        </p:nvSpPr>
        <p:spPr>
          <a:xfrm>
            <a:off x="4087269" y="5098575"/>
            <a:ext cx="40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AB2E8"/>
                </a:solidFill>
              </a:rPr>
              <a:t>#Pordenone</a:t>
            </a:r>
          </a:p>
        </p:txBody>
      </p:sp>
    </p:spTree>
    <p:extLst>
      <p:ext uri="{BB962C8B-B14F-4D97-AF65-F5344CB8AC3E}">
        <p14:creationId xmlns:p14="http://schemas.microsoft.com/office/powerpoint/2010/main" val="67291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47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78450" y="366915"/>
            <a:ext cx="2235100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31200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36451"/>
            <a:ext cx="12192000" cy="3521549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944" y="3794078"/>
            <a:ext cx="9144000" cy="1189844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4944" y="5075997"/>
            <a:ext cx="9144000" cy="792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2050" name="Picture 2" descr="https://global.azurebootcamp.net/wp-content/uploads/2016/09/2017-logo-400x27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44" y="348980"/>
            <a:ext cx="3810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13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er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855995"/>
            <a:ext cx="12192000" cy="1830634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38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9" name="Picture 2" descr="https://global.azurebootcamp.net/wp-content/uploads/2016/09/2017-logo-250x16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58595"/>
            <a:ext cx="23812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3287284" y="2312935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err="1"/>
              <a:t>Thanks</a:t>
            </a:r>
            <a:r>
              <a:rPr lang="it-IT" dirty="0"/>
              <a:t>! Grazie!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87284" y="2823627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sz="3600" dirty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9921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70628" y="2191657"/>
            <a:ext cx="9521371" cy="355600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016" y="2518096"/>
            <a:ext cx="8444593" cy="204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9016" y="4589463"/>
            <a:ext cx="8444593" cy="80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074" name="Picture 2" descr="https://global.azurebootcamp.net/wp-content/uploads/2016/09/2017-logo-250x16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4" y="3164794"/>
            <a:ext cx="23812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9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4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29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0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0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236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50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70628" y="2191657"/>
            <a:ext cx="9521371" cy="355600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016" y="2518096"/>
            <a:ext cx="8444593" cy="204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9016" y="4589463"/>
            <a:ext cx="8444593" cy="80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074" name="Picture 2" descr="https://global.azurebootcamp.net/wp-content/uploads/2016/09/2017-logo-250x16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4" y="3164794"/>
            <a:ext cx="23812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80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eer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855995"/>
            <a:ext cx="12192000" cy="1830634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38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9" name="Picture 2" descr="https://global.azurebootcamp.net/wp-content/uploads/2016/09/2017-logo-250x16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58595"/>
            <a:ext cx="23812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3287284" y="2312935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err="1"/>
              <a:t>Thanks</a:t>
            </a:r>
            <a:r>
              <a:rPr lang="it-IT" dirty="0"/>
              <a:t>! Grazie!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87284" y="2823627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sz="3600" dirty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2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Azure">
    <p:bg>
      <p:bgPr>
        <a:solidFill>
          <a:srgbClr val="00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52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9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02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02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 userDrawn="1"/>
        </p:nvSpPr>
        <p:spPr>
          <a:xfrm>
            <a:off x="838200" y="331305"/>
            <a:ext cx="2235100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Hi! </a:t>
            </a:r>
            <a:r>
              <a:rPr lang="it-IT" dirty="0" err="1"/>
              <a:t>I’m</a:t>
            </a:r>
            <a:endParaRPr lang="it-IT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26557" y="331305"/>
            <a:ext cx="8280500" cy="781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&lt;&lt;your name&gt;&gt;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2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774859" y="6045200"/>
            <a:ext cx="8283542" cy="812800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1026" name="Picture 2" descr="https://global.azurebootcamp.net/wp-content/uploads/2016/09/2017-logo-120x8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6086475"/>
            <a:ext cx="1143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313739" y="6287571"/>
            <a:ext cx="266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Pordenone, 22 aprile 2017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1353800" y="6045200"/>
            <a:ext cx="838200" cy="812800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2" descr="https://si0.twimg.com/profile_images/2284174758/v65oai7fxn47qv9nectx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9" y="5963681"/>
            <a:ext cx="647780" cy="6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8"/>
          <p:cNvSpPr txBox="1"/>
          <p:nvPr userDrawn="1"/>
        </p:nvSpPr>
        <p:spPr>
          <a:xfrm>
            <a:off x="459364" y="6445101"/>
            <a:ext cx="1694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AB2E8"/>
                </a:solidFill>
              </a:rPr>
              <a:t>#</a:t>
            </a:r>
            <a:r>
              <a:rPr lang="en-US" sz="1100" b="1" dirty="0" err="1">
                <a:solidFill>
                  <a:srgbClr val="1AB2E8"/>
                </a:solidFill>
              </a:rPr>
              <a:t>GlobalAzure</a:t>
            </a:r>
            <a:endParaRPr lang="en-US" sz="1100" b="1" dirty="0">
              <a:solidFill>
                <a:srgbClr val="1AB2E8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065837"/>
            <a:ext cx="838200" cy="812800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8"/>
          <p:cNvSpPr txBox="1"/>
          <p:nvPr userDrawn="1"/>
        </p:nvSpPr>
        <p:spPr>
          <a:xfrm>
            <a:off x="459364" y="6596390"/>
            <a:ext cx="1694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AB2E8"/>
                </a:solidFill>
              </a:rPr>
              <a:t>#Pordenone</a:t>
            </a:r>
          </a:p>
        </p:txBody>
      </p:sp>
    </p:spTree>
    <p:extLst>
      <p:ext uri="{BB962C8B-B14F-4D97-AF65-F5344CB8AC3E}">
        <p14:creationId xmlns:p14="http://schemas.microsoft.com/office/powerpoint/2010/main" val="137274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73" r:id="rId5"/>
    <p:sldLayoutId id="214748367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94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4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9" r:id="rId3"/>
    <p:sldLayoutId id="2147483666" r:id="rId4"/>
    <p:sldLayoutId id="2147483671" r:id="rId5"/>
    <p:sldLayoutId id="2147483668" r:id="rId6"/>
    <p:sldLayoutId id="2147483667" r:id="rId7"/>
    <p:sldLayoutId id="2147483661" r:id="rId8"/>
    <p:sldLayoutId id="2147483670" r:id="rId9"/>
    <p:sldLayoutId id="2147483663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lightning" TargetMode="External"/><Relationship Id="rId2" Type="http://schemas.openxmlformats.org/officeDocument/2006/relationships/hyperlink" Target="https://developer.microsoft.com/en-us/windows/iot/docs/lightningprovider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-csharp/tree/master/tools/DeviceExplorer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ms-iot/iot-core-azure-dm-client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windows/hardware/commercialize/customize/mdm/customdeviceui-csp" TargetMode="External"/><Relationship Id="rId13" Type="http://schemas.openxmlformats.org/officeDocument/2006/relationships/hyperlink" Target="https://msdn.microsoft.com/en-us/windows/hardware/commercialize/customize/mdm/dmclient-csp" TargetMode="External"/><Relationship Id="rId18" Type="http://schemas.openxmlformats.org/officeDocument/2006/relationships/hyperlink" Target="https://msdn.microsoft.com/en-us/windows/hardware/commercialize/customize/mdm/update-csp" TargetMode="External"/><Relationship Id="rId3" Type="http://schemas.openxmlformats.org/officeDocument/2006/relationships/hyperlink" Target="https://github.com/ms-iot/iot-core-azure-dm-client" TargetMode="External"/><Relationship Id="rId7" Type="http://schemas.openxmlformats.org/officeDocument/2006/relationships/hyperlink" Target="https://msdn.microsoft.com/en-us/windows/hardware/commercialize/customize/mdm/clientcertificateinstall-csp" TargetMode="External"/><Relationship Id="rId12" Type="http://schemas.openxmlformats.org/officeDocument/2006/relationships/hyperlink" Target="https://msdn.microsoft.com/en-us/windows/hardware/commercialize/customize/mdm/dmacc-csp" TargetMode="External"/><Relationship Id="rId17" Type="http://schemas.openxmlformats.org/officeDocument/2006/relationships/hyperlink" Target="https://msdn.microsoft.com/en-us/windows/hardware/commercialize/customize/mdm/rootcacertificates-csp" TargetMode="External"/><Relationship Id="rId2" Type="http://schemas.openxmlformats.org/officeDocument/2006/relationships/image" Target="../media/image69.png"/><Relationship Id="rId16" Type="http://schemas.openxmlformats.org/officeDocument/2006/relationships/hyperlink" Target="https://msdn.microsoft.com/en-us/windows/hardware/commercialize/customize/mdm/provisioning-csp" TargetMode="External"/><Relationship Id="rId20" Type="http://schemas.openxmlformats.org/officeDocument/2006/relationships/hyperlink" Target="https://msdn.microsoft.com/en-us/windows/hardware/commercialize/customize/mdm/wifi-cs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sdn.microsoft.com/en-us/windows/hardware/commercialize/customize/mdm/certificatestore-csp" TargetMode="External"/><Relationship Id="rId11" Type="http://schemas.openxmlformats.org/officeDocument/2006/relationships/hyperlink" Target="https://msdn.microsoft.com/en-us/windows/hardware/commercialize/customize/mdm/diagnosticlog-csp" TargetMode="External"/><Relationship Id="rId5" Type="http://schemas.openxmlformats.org/officeDocument/2006/relationships/hyperlink" Target="https://msdn.microsoft.com/en-us/windows/hardware/commercialize/customize/mdm/application-csp" TargetMode="External"/><Relationship Id="rId15" Type="http://schemas.openxmlformats.org/officeDocument/2006/relationships/hyperlink" Target="https://msdn.microsoft.com/en-us/windows/hardware/commercialize/customize/mdm/policy-configuration-service-provider" TargetMode="External"/><Relationship Id="rId10" Type="http://schemas.openxmlformats.org/officeDocument/2006/relationships/hyperlink" Target="https://msdn.microsoft.com/en-us/windows/hardware/commercialize/customize/mdm/devinfo-csp" TargetMode="External"/><Relationship Id="rId19" Type="http://schemas.openxmlformats.org/officeDocument/2006/relationships/hyperlink" Target="https://msdn.microsoft.com/en-us/windows/hardware/commercialize/customize/mdm/vpnv2-csp" TargetMode="External"/><Relationship Id="rId4" Type="http://schemas.openxmlformats.org/officeDocument/2006/relationships/hyperlink" Target="https://msdn.microsoft.com/en-us/windows/hardware/commercialize/customize/mdm/alljoynmanagement-csp" TargetMode="External"/><Relationship Id="rId9" Type="http://schemas.openxmlformats.org/officeDocument/2006/relationships/hyperlink" Target="https://msdn.microsoft.com/en-us/windows/hardware/commercialize/customize/mdm/devdetail-csp" TargetMode="External"/><Relationship Id="rId14" Type="http://schemas.openxmlformats.org/officeDocument/2006/relationships/hyperlink" Target="https://msdn.microsoft.com/en-us/windows/hardware/commercialize/customize/mdm/enterpriseappmanagement-c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org/products/raspberry-pi-3-model-b/" TargetMode="External"/><Relationship Id="rId3" Type="http://schemas.openxmlformats.org/officeDocument/2006/relationships/hyperlink" Target="http://www.windowsazureitalia.com/articoli/microsoft-azure/gestione-dispositivi-azure-iot-hub.aspx" TargetMode="External"/><Relationship Id="rId7" Type="http://schemas.openxmlformats.org/officeDocument/2006/relationships/hyperlink" Target="https://www.raspberrypi.org/" TargetMode="External"/><Relationship Id="rId2" Type="http://schemas.openxmlformats.org/officeDocument/2006/relationships/hyperlink" Target="https://www.slideshare.net/paolopat/mqtt-iot-protocols-compari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microsoft.com/it-it/windows/iot" TargetMode="External"/><Relationship Id="rId11" Type="http://schemas.openxmlformats.org/officeDocument/2006/relationships/hyperlink" Target="https://myignite.microsoft.com/videos/2905" TargetMode="External"/><Relationship Id="rId5" Type="http://schemas.openxmlformats.org/officeDocument/2006/relationships/hyperlink" Target="https://docs.microsoft.com/it-it/azure/iot-hub" TargetMode="External"/><Relationship Id="rId10" Type="http://schemas.openxmlformats.org/officeDocument/2006/relationships/hyperlink" Target="https://docs.microsoft.com/en-us/azure/iot-hub/iot-hub-device-management-overview" TargetMode="External"/><Relationship Id="rId4" Type="http://schemas.openxmlformats.org/officeDocument/2006/relationships/hyperlink" Target="https://paolopatierno.wordpress.com/" TargetMode="External"/><Relationship Id="rId9" Type="http://schemas.openxmlformats.org/officeDocument/2006/relationships/hyperlink" Target="https://feedback.azure.com/forums/321918-azure-iot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ndreatosato/AzureIoTHub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IoTHub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88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</a:t>
            </a:r>
            <a:r>
              <a:rPr lang="it-IT" dirty="0" err="1"/>
              <a:t>perchè</a:t>
            </a:r>
            <a:r>
              <a:rPr lang="it-IT" dirty="0"/>
              <a:t>?</a:t>
            </a:r>
          </a:p>
        </p:txBody>
      </p:sp>
      <p:pic>
        <p:nvPicPr>
          <p:cNvPr id="3" name="Picture 2" descr="Grafico dei principi di gestione dei dispositiv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7" y="1762137"/>
            <a:ext cx="10960204" cy="33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1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Gestire il parco dei dispositivi</a:t>
            </a:r>
          </a:p>
        </p:txBody>
      </p:sp>
      <p:pic>
        <p:nvPicPr>
          <p:cNvPr id="3" name="Picture 2" descr="Le cinque fasi del ciclo di vita dei dispositivi Azure IoT: pianificazione, provisioning, configurazione, monitoraggio e riti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9" y="1138990"/>
            <a:ext cx="5843781" cy="48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6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l’infrastruttura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17" y="1137734"/>
            <a:ext cx="6988581" cy="4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2" y="1510072"/>
            <a:ext cx="10746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Gateway è una parte essenziale dell’architettura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Consente la comunicazione da e verso i device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i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gateway e i custom gateway componenti il sistema.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Deve essere raggiungibile in Internet o tramite una VPN o tramite una connessione privata verso un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datacenter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Azure.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Gestisce tutti gli aspetti della comunicazione da e verso i device inclusa </a:t>
            </a:r>
            <a:r>
              <a:rPr lang="it-IT" b="1" i="1" dirty="0">
                <a:latin typeface="Segoe UI" panose="020B0502040204020203" pitchFamily="34" charset="0"/>
                <a:cs typeface="Segoe UI" panose="020B0502040204020203" pitchFamily="34" charset="0"/>
              </a:rPr>
              <a:t>autenticazione, autorizzazione e </a:t>
            </a:r>
            <a:r>
              <a:rPr lang="it-IT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Tutte le comunicazioni provenienti dai device vengono mediate dal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Gateway prima di entrare all’interno della soluzione.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Disaccoppia il produttore dei dati (i device) dal consumatore degli stessi (il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) e permettere a più consumatori di accedere agli stessi.</a:t>
            </a:r>
          </a:p>
          <a:p>
            <a:b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Il traffico proveniente dal back end e diretto ai device (ad esempio notifiche o comandi)  è generalmente veicolato attraverso una sorta di “casella postale” che permette di memorizzare tale traffico anche se il device è momentaneamente irraggiungibile. In questo contesto è possibile (e auspicabile) fornire al messaggio diretto al device un tempo di vita dopo il quale il messaggio stesso non è più valido.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gateway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75869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in un contesto più ampio</a:t>
            </a:r>
          </a:p>
        </p:txBody>
      </p:sp>
      <p:pic>
        <p:nvPicPr>
          <p:cNvPr id="3" name="Picture 2" descr="Remote Monitoring preconfigured solution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2" y="1439072"/>
            <a:ext cx="11511996" cy="42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1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Ambiente e linguaggi</a:t>
            </a:r>
          </a:p>
        </p:txBody>
      </p:sp>
      <p:sp>
        <p:nvSpPr>
          <p:cNvPr id="5" name="Cubo 4"/>
          <p:cNvSpPr/>
          <p:nvPr/>
        </p:nvSpPr>
        <p:spPr>
          <a:xfrm>
            <a:off x="5488259" y="2964481"/>
            <a:ext cx="1103972" cy="9707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 SDK</a:t>
            </a:r>
          </a:p>
        </p:txBody>
      </p:sp>
      <p:pic>
        <p:nvPicPr>
          <p:cNvPr id="2050" name="Picture 2" descr="https://azure.microsoft.com/svghandler/iot-hub/?width=600&amp;height=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65" y="4689613"/>
            <a:ext cx="2396584" cy="12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>
            <a:stCxn id="5" idx="3"/>
            <a:endCxn id="2050" idx="0"/>
          </p:cNvCxnSpPr>
          <p:nvPr/>
        </p:nvCxnSpPr>
        <p:spPr>
          <a:xfrm flipH="1">
            <a:off x="5915257" y="3935218"/>
            <a:ext cx="3646" cy="75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74073" y="980747"/>
            <a:ext cx="4591945" cy="44225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 descr="https://upload.wikimedia.org/wikipedia/commons/thumb/3/35/Tux.svg/220px-Tux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0" y="1470517"/>
            <a:ext cx="1338387" cy="15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pbs.twimg.com/profile_images/571398080688181248/57UKydQ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t="25400" r="24576" b="22462"/>
          <a:stretch/>
        </p:blipFill>
        <p:spPr bwMode="auto">
          <a:xfrm>
            <a:off x="1959857" y="1635796"/>
            <a:ext cx="1571967" cy="16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efxkits.us/wp-content/uploads/2014/11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10" y="3320141"/>
            <a:ext cx="2296297" cy="8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e 18"/>
          <p:cNvSpPr/>
          <p:nvPr/>
        </p:nvSpPr>
        <p:spPr>
          <a:xfrm>
            <a:off x="7538536" y="328808"/>
            <a:ext cx="4478287" cy="43244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 descr="http://www.allafinedelpalo.it/wp-content/uploads/2016/06/1436439824nodejs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175" y="980747"/>
            <a:ext cx="1689409" cy="844705"/>
          </a:xfrm>
          <a:prstGeom prst="rect">
            <a:avLst/>
          </a:prstGeom>
          <a:noFill/>
        </p:spPr>
      </p:pic>
      <p:pic>
        <p:nvPicPr>
          <p:cNvPr id="2054" name="Picture 6" descr="http://pcsnetumbria.it/wp-content/uploads/2016/10/jav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220" y="1985540"/>
            <a:ext cx="1139112" cy="11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0/0e/Microsoft_.NET_logo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17746" r="6883" b="18282"/>
          <a:stretch/>
        </p:blipFill>
        <p:spPr bwMode="auto">
          <a:xfrm>
            <a:off x="8887522" y="2095064"/>
            <a:ext cx="1313951" cy="103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python.org/static/opengraph-icon-200x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51" y="3124652"/>
            <a:ext cx="870725" cy="8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06" y="1214348"/>
            <a:ext cx="880716" cy="880716"/>
          </a:xfrm>
          <a:prstGeom prst="rect">
            <a:avLst/>
          </a:prstGeom>
        </p:spPr>
      </p:pic>
      <p:cxnSp>
        <p:nvCxnSpPr>
          <p:cNvPr id="12" name="Connettore 2 11"/>
          <p:cNvCxnSpPr>
            <a:cxnSpLocks/>
            <a:stCxn id="10" idx="6"/>
            <a:endCxn id="5" idx="2"/>
          </p:cNvCxnSpPr>
          <p:nvPr/>
        </p:nvCxnSpPr>
        <p:spPr>
          <a:xfrm>
            <a:off x="4966018" y="3192010"/>
            <a:ext cx="522241" cy="37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cxnSpLocks/>
            <a:stCxn id="19" idx="2"/>
            <a:endCxn id="5" idx="5"/>
          </p:cNvCxnSpPr>
          <p:nvPr/>
        </p:nvCxnSpPr>
        <p:spPr>
          <a:xfrm flipH="1">
            <a:off x="6592231" y="2491052"/>
            <a:ext cx="946305" cy="83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https://www.apple.com/ac/structured-data/images/knowledge_graph_logo.png?2017032711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48" y="4119822"/>
            <a:ext cx="1143698" cy="114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disdette360.it/wp-content/uploads/2015/08/account-android-logo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6" t="9362" r="16845" b="7612"/>
          <a:stretch/>
        </p:blipFill>
        <p:spPr bwMode="auto">
          <a:xfrm>
            <a:off x="818834" y="3061089"/>
            <a:ext cx="1386783" cy="13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8199"/>
          <a:stretch/>
        </p:blipFill>
        <p:spPr bwMode="auto">
          <a:xfrm>
            <a:off x="1352550" y="1138990"/>
            <a:ext cx="9486900" cy="47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0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Portale e monitoraggio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27" y="1035200"/>
            <a:ext cx="6494317" cy="49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Windows IoT e Raspberry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1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Segmentation</a:t>
            </a:r>
            <a:endParaRPr lang="it-IT" dirty="0"/>
          </a:p>
        </p:txBody>
      </p:sp>
      <p:pic>
        <p:nvPicPr>
          <p:cNvPr id="2050" name="Picture 2" descr="https://www.syslogic.com/img/win10_iot_011024x7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"/>
          <a:stretch/>
        </p:blipFill>
        <p:spPr bwMode="auto">
          <a:xfrm>
            <a:off x="1882486" y="1211727"/>
            <a:ext cx="8427027" cy="47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3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Andrea Tosato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94452"/>
            <a:ext cx="4954529" cy="339309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Lavoro in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r>
              <a:rPr lang="it-IT" dirty="0"/>
              <a:t>Autore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r>
              <a:rPr lang="it-IT" dirty="0"/>
              <a:t>Socio</a:t>
            </a:r>
          </a:p>
        </p:txBody>
      </p:sp>
      <p:pic>
        <p:nvPicPr>
          <p:cNvPr id="1026" name="Picture 2" descr="ASPItalia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66" y="3060234"/>
            <a:ext cx="2762250" cy="5715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28" name="Picture 4" descr="X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79" y="4444212"/>
            <a:ext cx="7905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ultati immag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70" y="5871266"/>
            <a:ext cx="728551" cy="5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tura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9"/>
          <a:stretch/>
        </p:blipFill>
        <p:spPr bwMode="auto">
          <a:xfrm>
            <a:off x="2413388" y="1504421"/>
            <a:ext cx="2964129" cy="10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isultati immagin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9" y="5697342"/>
            <a:ext cx="885855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bs.twimg.com/profile_images/601810762823180288/T1e9-_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82" y="5817920"/>
            <a:ext cx="644703" cy="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1501727" y="5247499"/>
            <a:ext cx="2079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@ATosato86 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4817803" y="5247499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andreatosato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7451752" y="5218720"/>
            <a:ext cx="4133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andrea.tosato@hotmail.it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794"/>
          <a:stretch/>
        </p:blipFill>
        <p:spPr>
          <a:xfrm>
            <a:off x="7969827" y="1553243"/>
            <a:ext cx="2701637" cy="26069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6" name="Picture 2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2034" r="23516"/>
          <a:stretch/>
        </p:blipFill>
        <p:spPr bwMode="auto">
          <a:xfrm>
            <a:off x="6053810" y="5799498"/>
            <a:ext cx="667096" cy="6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8055642" y="4236134"/>
            <a:ext cx="2765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Sviluppatore .NET</a:t>
            </a:r>
          </a:p>
        </p:txBody>
      </p:sp>
    </p:spTree>
    <p:extLst>
      <p:ext uri="{BB962C8B-B14F-4D97-AF65-F5344CB8AC3E}">
        <p14:creationId xmlns:p14="http://schemas.microsoft.com/office/powerpoint/2010/main" val="315936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Come Scegliere?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3671" b="1529"/>
          <a:stretch/>
        </p:blipFill>
        <p:spPr>
          <a:xfrm>
            <a:off x="654627" y="1138990"/>
            <a:ext cx="11052297" cy="48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UWP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00150"/>
            <a:ext cx="112966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7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Raspberry </a:t>
            </a:r>
            <a:r>
              <a:rPr lang="it-IT" dirty="0" err="1"/>
              <a:t>Pi</a:t>
            </a:r>
            <a:r>
              <a:rPr lang="it-IT" dirty="0"/>
              <a:t> 3</a:t>
            </a:r>
          </a:p>
        </p:txBody>
      </p:sp>
      <p:pic>
        <p:nvPicPr>
          <p:cNvPr id="2050" name="Picture 2" descr="https://www.raspberrypi.org/wp-content/uploads/2016/02/Raspberry-Pi-3-top-down-we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10827" r="9990" b="11055"/>
          <a:stretch/>
        </p:blipFill>
        <p:spPr bwMode="auto">
          <a:xfrm>
            <a:off x="5232567" y="1138990"/>
            <a:ext cx="6623461" cy="46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84018" y="1274170"/>
            <a:ext cx="4948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1.2GHz 64-bit quad-core ARMv8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802.11n Wireless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Bluetooth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Bluetooth Low Energy (BLE)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it-IT" dirty="0">
                <a:solidFill>
                  <a:srgbClr val="222222"/>
                </a:solidFill>
                <a:latin typeface="Roboto"/>
              </a:rPr>
            </a:br>
            <a:r>
              <a:rPr lang="it-IT" dirty="0">
                <a:solidFill>
                  <a:srgbClr val="222222"/>
                </a:solidFill>
                <a:latin typeface="Roboto"/>
              </a:rPr>
              <a:t>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4 USB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ports</a:t>
            </a:r>
            <a:endParaRPr lang="it-IT" dirty="0">
              <a:solidFill>
                <a:srgbClr val="222222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40 GPIO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pins</a:t>
            </a:r>
            <a:endParaRPr lang="it-IT" dirty="0">
              <a:solidFill>
                <a:srgbClr val="222222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Full HDMI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Ethernet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222222"/>
                </a:solidFill>
                <a:latin typeface="Roboto"/>
              </a:rPr>
              <a:t>Combined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3.5mm audio jack and composite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Camera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interface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(CSI)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Display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interface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Micro SD card slot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222222"/>
                </a:solidFill>
                <a:latin typeface="Roboto"/>
              </a:rPr>
              <a:t>VideoCore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IV 3D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graphics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core</a:t>
            </a:r>
            <a:endParaRPr lang="it-IT" b="0" i="0" dirty="0">
              <a:solidFill>
                <a:srgbClr val="222222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321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Raspberry </a:t>
            </a:r>
            <a:r>
              <a:rPr lang="it-IT" dirty="0" err="1"/>
              <a:t>Pi</a:t>
            </a:r>
            <a:r>
              <a:rPr lang="it-IT" dirty="0"/>
              <a:t> 3</a:t>
            </a:r>
          </a:p>
        </p:txBody>
      </p:sp>
      <p:pic>
        <p:nvPicPr>
          <p:cNvPr id="7172" name="Picture 4" descr="https://az835927.vo.msecnd.net/sites/iot/Resources/images/PinMappings/RP2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67" y="1097426"/>
            <a:ext cx="8227865" cy="49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6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Microsoft.IoT.Lightning.Providers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4702" y="5215989"/>
            <a:ext cx="1160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https://developer.microsoft.com/en-us/windows/iot/docs/lightningproviders</a:t>
            </a:r>
            <a:endParaRPr lang="it-IT" dirty="0"/>
          </a:p>
          <a:p>
            <a:r>
              <a:rPr lang="it-IT" dirty="0">
                <a:hlinkClick r:id="rId3"/>
              </a:rPr>
              <a:t>https://github.com/ms-iot/lightning</a:t>
            </a:r>
            <a:r>
              <a:rPr lang="it-IT" dirty="0"/>
              <a:t>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65" y="1138990"/>
            <a:ext cx="9328219" cy="3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7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Accedere all’infrastruttura</a:t>
            </a:r>
          </a:p>
        </p:txBody>
      </p:sp>
      <p:pic>
        <p:nvPicPr>
          <p:cNvPr id="1026" name="Picture 2" descr="https://paolopatierno.files.wordpress.com/2015/08/02_pi2mq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2" y="1138990"/>
            <a:ext cx="7035078" cy="48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713509" y="2373499"/>
            <a:ext cx="227818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solidFill>
                  <a:srgbClr val="333333"/>
                </a:solidFill>
                <a:latin typeface="Lucida Grande"/>
              </a:rPr>
              <a:t>Gpio</a:t>
            </a:r>
            <a:r>
              <a:rPr lang="en-US" sz="2800" dirty="0">
                <a:solidFill>
                  <a:srgbClr val="333333"/>
                </a:solidFill>
                <a:latin typeface="Lucida Grande"/>
              </a:rPr>
              <a:t> pins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333333"/>
                </a:solidFill>
                <a:latin typeface="Lucida Grande"/>
              </a:rPr>
              <a:t>I2C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333333"/>
                </a:solidFill>
                <a:latin typeface="Lucida Grande"/>
              </a:rPr>
              <a:t>SPI devices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78953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Come iniziare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17" y="1138990"/>
            <a:ext cx="6502966" cy="45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Come iniziare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71" y="1138990"/>
            <a:ext cx="6459457" cy="44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86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5400" dirty="0"/>
              <a:t>Remote Client &amp; Dashboard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4206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4800" dirty="0"/>
              <a:t>Progetto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17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Simone Penna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8981" y="2838938"/>
            <a:ext cx="4954529" cy="76171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Lavoro in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032" name="Picture 8" descr="Risultati immag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70" y="5871266"/>
            <a:ext cx="728551" cy="5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isultati immag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9" y="5697342"/>
            <a:ext cx="885855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bs.twimg.com/profile_images/601810762823180288/T1e9-_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82" y="5817920"/>
            <a:ext cx="644703" cy="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1256335" y="5267796"/>
            <a:ext cx="2935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@86simonepenna 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4817803" y="5247499"/>
            <a:ext cx="253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86simonepenna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7450282" y="5218720"/>
            <a:ext cx="4333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86simonepenna@gmail.com</a:t>
            </a:r>
          </a:p>
        </p:txBody>
      </p:sp>
      <p:pic>
        <p:nvPicPr>
          <p:cNvPr id="1046" name="Picture 2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2034" r="23516"/>
          <a:stretch/>
        </p:blipFill>
        <p:spPr bwMode="auto">
          <a:xfrm>
            <a:off x="6053810" y="5799498"/>
            <a:ext cx="667096" cy="6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8055642" y="4236134"/>
            <a:ext cx="2765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Sviluppatore .NET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14" y="1572175"/>
            <a:ext cx="2625969" cy="26259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34" y="2779954"/>
            <a:ext cx="3108670" cy="5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Infrastruttura Elettrica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4"/>
          <a:stretch/>
        </p:blipFill>
        <p:spPr>
          <a:xfrm>
            <a:off x="1790147" y="1138990"/>
            <a:ext cx="8611705" cy="48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Upload</a:t>
            </a:r>
          </a:p>
        </p:txBody>
      </p:sp>
      <p:pic>
        <p:nvPicPr>
          <p:cNvPr id="1028" name="Picture 4" descr="http://cloudmonix.com/wp-content/uploads/2015/02/Azure-Sto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89" y="789907"/>
            <a:ext cx="1115292" cy="1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3" y="1085860"/>
            <a:ext cx="1052440" cy="13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9362651" y="3244541"/>
            <a:ext cx="2720687" cy="1267856"/>
            <a:chOff x="3585728" y="1056207"/>
            <a:chExt cx="2720687" cy="1267856"/>
          </a:xfrm>
        </p:grpSpPr>
        <p:sp>
          <p:nvSpPr>
            <p:cNvPr id="2" name="CasellaDiTesto 1"/>
            <p:cNvSpPr txBox="1"/>
            <p:nvPr/>
          </p:nvSpPr>
          <p:spPr>
            <a:xfrm>
              <a:off x="3585729" y="1954731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WebApp</a:t>
              </a:r>
              <a:endParaRPr lang="it-IT" dirty="0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3585728" y="1056207"/>
              <a:ext cx="2720687" cy="850323"/>
              <a:chOff x="3585728" y="1056207"/>
              <a:chExt cx="2720687" cy="850323"/>
            </a:xfrm>
          </p:grpSpPr>
          <p:pic>
            <p:nvPicPr>
              <p:cNvPr id="1026" name="Picture 2" descr="https://raw.githubusercontent.com/compulim/generator-azure-web-app/master/doc/azureWebApp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728" y="1056207"/>
                <a:ext cx="850323" cy="850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blogs.microsoft.co.il/gadib/wp-content/uploads/sites/1318/2014/09/signalr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5" t="27876" r="22282" b="31105"/>
              <a:stretch/>
            </p:blipFill>
            <p:spPr bwMode="auto">
              <a:xfrm>
                <a:off x="4477952" y="1138990"/>
                <a:ext cx="1828463" cy="75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53" name="Gruppo 1052"/>
          <p:cNvGrpSpPr/>
          <p:nvPr/>
        </p:nvGrpSpPr>
        <p:grpSpPr>
          <a:xfrm>
            <a:off x="6974030" y="4409671"/>
            <a:ext cx="1059008" cy="1332613"/>
            <a:chOff x="6974030" y="4409671"/>
            <a:chExt cx="1059008" cy="1332613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259" y="4409671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6974030" y="5372952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6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3" r="49517"/>
          <a:stretch/>
        </p:blipFill>
        <p:spPr bwMode="auto">
          <a:xfrm>
            <a:off x="3095891" y="3878469"/>
            <a:ext cx="602673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r="33066"/>
          <a:stretch/>
        </p:blipFill>
        <p:spPr bwMode="auto">
          <a:xfrm>
            <a:off x="13039030" y="3878469"/>
            <a:ext cx="590985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13842032" y="3878469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>
            <a:cxnSpLocks/>
            <a:stCxn id="1032" idx="3"/>
            <a:endCxn id="1030" idx="1"/>
          </p:cNvCxnSpPr>
          <p:nvPr/>
        </p:nvCxnSpPr>
        <p:spPr>
          <a:xfrm>
            <a:off x="2766233" y="1746982"/>
            <a:ext cx="3986990" cy="6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stCxn id="1030" idx="3"/>
            <a:endCxn id="1028" idx="1"/>
          </p:cNvCxnSpPr>
          <p:nvPr/>
        </p:nvCxnSpPr>
        <p:spPr>
          <a:xfrm flipV="1">
            <a:off x="8253845" y="1347553"/>
            <a:ext cx="2035844" cy="100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cxnSpLocks/>
            <a:stCxn id="1030" idx="2"/>
            <a:endCxn id="5" idx="0"/>
          </p:cNvCxnSpPr>
          <p:nvPr/>
        </p:nvCxnSpPr>
        <p:spPr>
          <a:xfrm>
            <a:off x="7503534" y="3077058"/>
            <a:ext cx="0" cy="133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cxnSpLocks/>
            <a:stCxn id="5" idx="3"/>
            <a:endCxn id="1026" idx="1"/>
          </p:cNvCxnSpPr>
          <p:nvPr/>
        </p:nvCxnSpPr>
        <p:spPr>
          <a:xfrm flipV="1">
            <a:off x="7867809" y="3669703"/>
            <a:ext cx="1494842" cy="110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ttps://i.ytimg.com/vi/DJ2JjirBw1o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1" y="2637849"/>
            <a:ext cx="1509972" cy="1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images.wisegeek.com/n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" b="6212"/>
          <a:stretch/>
        </p:blipFill>
        <p:spPr bwMode="auto">
          <a:xfrm>
            <a:off x="3579365" y="2677853"/>
            <a:ext cx="11692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Connettore 2 1024"/>
          <p:cNvCxnSpPr>
            <a:stCxn id="1040" idx="0"/>
            <a:endCxn id="1032" idx="1"/>
          </p:cNvCxnSpPr>
          <p:nvPr/>
        </p:nvCxnSpPr>
        <p:spPr>
          <a:xfrm flipV="1">
            <a:off x="1093297" y="1746982"/>
            <a:ext cx="620496" cy="8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nettore 2 1028"/>
          <p:cNvCxnSpPr>
            <a:cxnSpLocks/>
            <a:stCxn id="1032" idx="2"/>
            <a:endCxn id="1042" idx="1"/>
          </p:cNvCxnSpPr>
          <p:nvPr/>
        </p:nvCxnSpPr>
        <p:spPr>
          <a:xfrm>
            <a:off x="2240013" y="2408103"/>
            <a:ext cx="1339352" cy="103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05"/>
          <a:stretch/>
        </p:blipFill>
        <p:spPr bwMode="auto">
          <a:xfrm>
            <a:off x="1434746" y="3878469"/>
            <a:ext cx="519546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Ovale 1034"/>
          <p:cNvSpPr/>
          <p:nvPr/>
        </p:nvSpPr>
        <p:spPr>
          <a:xfrm>
            <a:off x="703717" y="1818818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sp>
        <p:nvSpPr>
          <p:cNvPr id="48" name="Ovale 47"/>
          <p:cNvSpPr/>
          <p:nvPr/>
        </p:nvSpPr>
        <p:spPr>
          <a:xfrm>
            <a:off x="2518170" y="3146617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sp>
        <p:nvSpPr>
          <p:cNvPr id="49" name="Ovale 48"/>
          <p:cNvSpPr/>
          <p:nvPr/>
        </p:nvSpPr>
        <p:spPr>
          <a:xfrm>
            <a:off x="3754532" y="1062578"/>
            <a:ext cx="838386" cy="838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3a</a:t>
            </a:r>
          </a:p>
        </p:txBody>
      </p:sp>
      <p:sp>
        <p:nvSpPr>
          <p:cNvPr id="50" name="Ovale 49"/>
          <p:cNvSpPr/>
          <p:nvPr/>
        </p:nvSpPr>
        <p:spPr>
          <a:xfrm>
            <a:off x="8427027" y="960082"/>
            <a:ext cx="787033" cy="78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3b</a:t>
            </a:r>
          </a:p>
        </p:txBody>
      </p:sp>
      <p:sp>
        <p:nvSpPr>
          <p:cNvPr id="52" name="Ovale 51"/>
          <p:cNvSpPr/>
          <p:nvPr/>
        </p:nvSpPr>
        <p:spPr>
          <a:xfrm>
            <a:off x="8514657" y="4371830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4</a:t>
            </a:r>
          </a:p>
        </p:txBody>
      </p:sp>
      <p:sp>
        <p:nvSpPr>
          <p:cNvPr id="53" name="Ovale 52"/>
          <p:cNvSpPr/>
          <p:nvPr/>
        </p:nvSpPr>
        <p:spPr>
          <a:xfrm>
            <a:off x="7574689" y="3369930"/>
            <a:ext cx="787033" cy="78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3c</a:t>
            </a:r>
          </a:p>
        </p:txBody>
      </p:sp>
      <p:sp>
        <p:nvSpPr>
          <p:cNvPr id="1039" name="CasellaDiTesto 1038"/>
          <p:cNvSpPr txBox="1"/>
          <p:nvPr/>
        </p:nvSpPr>
        <p:spPr>
          <a:xfrm>
            <a:off x="3224084" y="2039178"/>
            <a:ext cx="17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File Notification</a:t>
            </a:r>
          </a:p>
        </p:txBody>
      </p:sp>
      <p:cxnSp>
        <p:nvCxnSpPr>
          <p:cNvPr id="1051" name="Connettore curvo 1050"/>
          <p:cNvCxnSpPr>
            <a:stCxn id="5" idx="2"/>
            <a:endCxn id="5" idx="1"/>
          </p:cNvCxnSpPr>
          <p:nvPr/>
        </p:nvCxnSpPr>
        <p:spPr>
          <a:xfrm rot="5400000" flipH="1">
            <a:off x="7139259" y="4773947"/>
            <a:ext cx="364275" cy="364275"/>
          </a:xfrm>
          <a:prstGeom prst="curvedConnector4">
            <a:avLst>
              <a:gd name="adj1" fmla="val -62755"/>
              <a:gd name="adj2" fmla="val 1713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/>
          <p:cNvCxnSpPr>
            <a:stCxn id="1040" idx="2"/>
            <a:endCxn id="1036" idx="1"/>
          </p:cNvCxnSpPr>
          <p:nvPr/>
        </p:nvCxnSpPr>
        <p:spPr>
          <a:xfrm>
            <a:off x="1093297" y="4147821"/>
            <a:ext cx="341449" cy="72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042" idx="2"/>
            <a:endCxn id="16" idx="3"/>
          </p:cNvCxnSpPr>
          <p:nvPr/>
        </p:nvCxnSpPr>
        <p:spPr>
          <a:xfrm flipH="1">
            <a:off x="3698564" y="4215708"/>
            <a:ext cx="465435" cy="65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1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Receive</a:t>
            </a:r>
            <a:r>
              <a:rPr lang="it-IT" dirty="0"/>
              <a:t> Feedback</a:t>
            </a:r>
          </a:p>
        </p:txBody>
      </p:sp>
      <p:pic>
        <p:nvPicPr>
          <p:cNvPr id="1028" name="Picture 4" descr="http://cloudmonix.com/wp-content/uploads/2015/02/Azure-Sto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89" y="789907"/>
            <a:ext cx="1115292" cy="1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3" y="1085860"/>
            <a:ext cx="1052440" cy="13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9362651" y="3244541"/>
            <a:ext cx="2720687" cy="1267856"/>
            <a:chOff x="3585728" y="1056207"/>
            <a:chExt cx="2720687" cy="1267856"/>
          </a:xfrm>
        </p:grpSpPr>
        <p:sp>
          <p:nvSpPr>
            <p:cNvPr id="2" name="CasellaDiTesto 1"/>
            <p:cNvSpPr txBox="1"/>
            <p:nvPr/>
          </p:nvSpPr>
          <p:spPr>
            <a:xfrm>
              <a:off x="3585729" y="1954731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WebApp</a:t>
              </a:r>
              <a:endParaRPr lang="it-IT" dirty="0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3585728" y="1056207"/>
              <a:ext cx="2720687" cy="850323"/>
              <a:chOff x="3585728" y="1056207"/>
              <a:chExt cx="2720687" cy="850323"/>
            </a:xfrm>
          </p:grpSpPr>
          <p:pic>
            <p:nvPicPr>
              <p:cNvPr id="1026" name="Picture 2" descr="https://raw.githubusercontent.com/compulim/generator-azure-web-app/master/doc/azureWebApp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728" y="1056207"/>
                <a:ext cx="850323" cy="850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blogs.microsoft.co.il/gadib/wp-content/uploads/sites/1318/2014/09/signalr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5" t="27876" r="22282" b="31105"/>
              <a:stretch/>
            </p:blipFill>
            <p:spPr bwMode="auto">
              <a:xfrm>
                <a:off x="4477952" y="1138990"/>
                <a:ext cx="1828463" cy="75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uppo 5"/>
          <p:cNvGrpSpPr/>
          <p:nvPr/>
        </p:nvGrpSpPr>
        <p:grpSpPr>
          <a:xfrm>
            <a:off x="6974030" y="4409671"/>
            <a:ext cx="1059008" cy="1097882"/>
            <a:chOff x="1246408" y="2108277"/>
            <a:chExt cx="1059008" cy="1097882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637" y="2108277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1246408" y="2836827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7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r="33066"/>
          <a:stretch/>
        </p:blipFill>
        <p:spPr bwMode="auto">
          <a:xfrm>
            <a:off x="2630192" y="2415641"/>
            <a:ext cx="590985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13842032" y="3878469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.ytimg.com/vi/DJ2JjirBw1o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42" y="4092459"/>
            <a:ext cx="1509972" cy="1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images.wisegeek.com/n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" b="6212"/>
          <a:stretch/>
        </p:blipFill>
        <p:spPr bwMode="auto">
          <a:xfrm>
            <a:off x="3484185" y="4092459"/>
            <a:ext cx="11692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Ovale 51"/>
          <p:cNvSpPr/>
          <p:nvPr/>
        </p:nvSpPr>
        <p:spPr>
          <a:xfrm>
            <a:off x="8836635" y="2408103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cxnSp>
        <p:nvCxnSpPr>
          <p:cNvPr id="10" name="Connettore 2 9"/>
          <p:cNvCxnSpPr>
            <a:stCxn id="1026" idx="1"/>
            <a:endCxn id="1030" idx="3"/>
          </p:cNvCxnSpPr>
          <p:nvPr/>
        </p:nvCxnSpPr>
        <p:spPr>
          <a:xfrm flipH="1" flipV="1">
            <a:off x="8253845" y="2354973"/>
            <a:ext cx="1108806" cy="131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cxnSpLocks/>
            <a:stCxn id="1030" idx="1"/>
            <a:endCxn id="1032" idx="3"/>
          </p:cNvCxnSpPr>
          <p:nvPr/>
        </p:nvCxnSpPr>
        <p:spPr>
          <a:xfrm flipH="1" flipV="1">
            <a:off x="2766233" y="1746982"/>
            <a:ext cx="3986990" cy="6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/>
          <p:cNvCxnSpPr>
            <a:stCxn id="1032" idx="2"/>
            <a:endCxn id="1032" idx="1"/>
          </p:cNvCxnSpPr>
          <p:nvPr/>
        </p:nvCxnSpPr>
        <p:spPr>
          <a:xfrm rot="5400000" flipH="1">
            <a:off x="1646342" y="1814433"/>
            <a:ext cx="661121" cy="526220"/>
          </a:xfrm>
          <a:prstGeom prst="curvedConnector4">
            <a:avLst>
              <a:gd name="adj1" fmla="val -42437"/>
              <a:gd name="adj2" fmla="val 175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/>
          <p:cNvSpPr/>
          <p:nvPr/>
        </p:nvSpPr>
        <p:spPr>
          <a:xfrm>
            <a:off x="4534000" y="1387534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sp>
        <p:nvSpPr>
          <p:cNvPr id="43" name="Ovale 42"/>
          <p:cNvSpPr/>
          <p:nvPr/>
        </p:nvSpPr>
        <p:spPr>
          <a:xfrm>
            <a:off x="654531" y="1963929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9362651" y="2484630"/>
            <a:ext cx="15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Send</a:t>
            </a:r>
            <a:r>
              <a:rPr lang="it-IT" b="1" dirty="0"/>
              <a:t> Message</a:t>
            </a:r>
          </a:p>
        </p:txBody>
      </p:sp>
      <p:cxnSp>
        <p:nvCxnSpPr>
          <p:cNvPr id="25" name="Connettore 2 24"/>
          <p:cNvCxnSpPr>
            <a:stCxn id="1032" idx="2"/>
            <a:endCxn id="17" idx="1"/>
          </p:cNvCxnSpPr>
          <p:nvPr/>
        </p:nvCxnSpPr>
        <p:spPr>
          <a:xfrm>
            <a:off x="2240013" y="2408103"/>
            <a:ext cx="390179" cy="100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1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Start - Stop</a:t>
            </a:r>
          </a:p>
        </p:txBody>
      </p:sp>
      <p:pic>
        <p:nvPicPr>
          <p:cNvPr id="1028" name="Picture 4" descr="http://cloudmonix.com/wp-content/uploads/2015/02/Azure-Sto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89" y="789907"/>
            <a:ext cx="1115292" cy="1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3" y="1085860"/>
            <a:ext cx="1052440" cy="13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9362651" y="3244541"/>
            <a:ext cx="2720687" cy="1267856"/>
            <a:chOff x="3585728" y="1056207"/>
            <a:chExt cx="2720687" cy="1267856"/>
          </a:xfrm>
        </p:grpSpPr>
        <p:sp>
          <p:nvSpPr>
            <p:cNvPr id="2" name="CasellaDiTesto 1"/>
            <p:cNvSpPr txBox="1"/>
            <p:nvPr/>
          </p:nvSpPr>
          <p:spPr>
            <a:xfrm>
              <a:off x="3585729" y="1954731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WebApp</a:t>
              </a:r>
              <a:endParaRPr lang="it-IT" dirty="0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3585728" y="1056207"/>
              <a:ext cx="2720687" cy="850323"/>
              <a:chOff x="3585728" y="1056207"/>
              <a:chExt cx="2720687" cy="850323"/>
            </a:xfrm>
          </p:grpSpPr>
          <p:pic>
            <p:nvPicPr>
              <p:cNvPr id="1026" name="Picture 2" descr="https://raw.githubusercontent.com/compulim/generator-azure-web-app/master/doc/azureWebApp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728" y="1056207"/>
                <a:ext cx="850323" cy="850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blogs.microsoft.co.il/gadib/wp-content/uploads/sites/1318/2014/09/signalr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5" t="27876" r="22282" b="31105"/>
              <a:stretch/>
            </p:blipFill>
            <p:spPr bwMode="auto">
              <a:xfrm>
                <a:off x="4477952" y="1138990"/>
                <a:ext cx="1828463" cy="75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uppo 5"/>
          <p:cNvGrpSpPr/>
          <p:nvPr/>
        </p:nvGrpSpPr>
        <p:grpSpPr>
          <a:xfrm>
            <a:off x="6974030" y="4409671"/>
            <a:ext cx="1059008" cy="1097882"/>
            <a:chOff x="1246408" y="2108277"/>
            <a:chExt cx="1059008" cy="1097882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637" y="2108277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1246408" y="2836827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3214415" y="2899046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.ytimg.com/vi/DJ2JjirBw1o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42" y="4092459"/>
            <a:ext cx="1509972" cy="1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Ovale 51"/>
          <p:cNvSpPr/>
          <p:nvPr/>
        </p:nvSpPr>
        <p:spPr>
          <a:xfrm>
            <a:off x="8836635" y="2408103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cxnSp>
        <p:nvCxnSpPr>
          <p:cNvPr id="10" name="Connettore 2 9"/>
          <p:cNvCxnSpPr>
            <a:stCxn id="1026" idx="1"/>
            <a:endCxn id="1030" idx="3"/>
          </p:cNvCxnSpPr>
          <p:nvPr/>
        </p:nvCxnSpPr>
        <p:spPr>
          <a:xfrm flipH="1" flipV="1">
            <a:off x="8253845" y="2354973"/>
            <a:ext cx="1108806" cy="131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cxnSpLocks/>
            <a:stCxn id="1030" idx="1"/>
            <a:endCxn id="1032" idx="3"/>
          </p:cNvCxnSpPr>
          <p:nvPr/>
        </p:nvCxnSpPr>
        <p:spPr>
          <a:xfrm flipH="1" flipV="1">
            <a:off x="2766233" y="1746982"/>
            <a:ext cx="3986990" cy="6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/>
          <p:cNvSpPr/>
          <p:nvPr/>
        </p:nvSpPr>
        <p:spPr>
          <a:xfrm>
            <a:off x="4534000" y="1387534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9362651" y="2484630"/>
            <a:ext cx="167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Cloud to Device</a:t>
            </a:r>
          </a:p>
        </p:txBody>
      </p:sp>
      <p:cxnSp>
        <p:nvCxnSpPr>
          <p:cNvPr id="9" name="Connettore 2 8"/>
          <p:cNvCxnSpPr>
            <a:stCxn id="1032" idx="2"/>
            <a:endCxn id="18" idx="0"/>
          </p:cNvCxnSpPr>
          <p:nvPr/>
        </p:nvCxnSpPr>
        <p:spPr>
          <a:xfrm>
            <a:off x="2240013" y="2408103"/>
            <a:ext cx="1260153" cy="49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/>
          <p:cNvSpPr/>
          <p:nvPr/>
        </p:nvSpPr>
        <p:spPr>
          <a:xfrm>
            <a:off x="2505997" y="3059247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</a:t>
            </a:r>
          </a:p>
        </p:txBody>
      </p:sp>
      <p:cxnSp>
        <p:nvCxnSpPr>
          <p:cNvPr id="30" name="Connettore 2 29"/>
          <p:cNvCxnSpPr>
            <a:cxnSpLocks/>
            <a:stCxn id="1032" idx="1"/>
            <a:endCxn id="1040" idx="0"/>
          </p:cNvCxnSpPr>
          <p:nvPr/>
        </p:nvCxnSpPr>
        <p:spPr>
          <a:xfrm flipH="1">
            <a:off x="1175428" y="1746982"/>
            <a:ext cx="538365" cy="234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oce 14"/>
          <p:cNvSpPr/>
          <p:nvPr/>
        </p:nvSpPr>
        <p:spPr>
          <a:xfrm rot="2647601">
            <a:off x="270661" y="3946201"/>
            <a:ext cx="1844992" cy="1872685"/>
          </a:xfrm>
          <a:prstGeom prst="plus">
            <a:avLst>
              <a:gd name="adj" fmla="val 458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56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Set </a:t>
            </a:r>
            <a:r>
              <a:rPr lang="it-IT" dirty="0" err="1"/>
              <a:t>Threshold</a:t>
            </a:r>
            <a:endParaRPr lang="it-IT" dirty="0"/>
          </a:p>
        </p:txBody>
      </p:sp>
      <p:pic>
        <p:nvPicPr>
          <p:cNvPr id="1028" name="Picture 4" descr="http://cloudmonix.com/wp-content/uploads/2015/02/Azure-Sto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89" y="789907"/>
            <a:ext cx="1115292" cy="1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3" y="1085860"/>
            <a:ext cx="1052440" cy="13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9362651" y="3244541"/>
            <a:ext cx="2720687" cy="1267856"/>
            <a:chOff x="3585728" y="1056207"/>
            <a:chExt cx="2720687" cy="1267856"/>
          </a:xfrm>
        </p:grpSpPr>
        <p:sp>
          <p:nvSpPr>
            <p:cNvPr id="2" name="CasellaDiTesto 1"/>
            <p:cNvSpPr txBox="1"/>
            <p:nvPr/>
          </p:nvSpPr>
          <p:spPr>
            <a:xfrm>
              <a:off x="3585729" y="1954731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WebApp</a:t>
              </a:r>
              <a:endParaRPr lang="it-IT" dirty="0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3585728" y="1056207"/>
              <a:ext cx="2720687" cy="850323"/>
              <a:chOff x="3585728" y="1056207"/>
              <a:chExt cx="2720687" cy="850323"/>
            </a:xfrm>
          </p:grpSpPr>
          <p:pic>
            <p:nvPicPr>
              <p:cNvPr id="1026" name="Picture 2" descr="https://raw.githubusercontent.com/compulim/generator-azure-web-app/master/doc/azureWebApp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728" y="1056207"/>
                <a:ext cx="850323" cy="850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blogs.microsoft.co.il/gadib/wp-content/uploads/sites/1318/2014/09/signalr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5" t="27876" r="22282" b="31105"/>
              <a:stretch/>
            </p:blipFill>
            <p:spPr bwMode="auto">
              <a:xfrm>
                <a:off x="4477952" y="1138990"/>
                <a:ext cx="1828463" cy="75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53" name="Gruppo 1052"/>
          <p:cNvGrpSpPr/>
          <p:nvPr/>
        </p:nvGrpSpPr>
        <p:grpSpPr>
          <a:xfrm>
            <a:off x="6974030" y="4409671"/>
            <a:ext cx="1059008" cy="1332613"/>
            <a:chOff x="6974030" y="4409671"/>
            <a:chExt cx="1059008" cy="1332613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259" y="4409671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6974030" y="5372952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7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r="33066"/>
          <a:stretch/>
        </p:blipFill>
        <p:spPr bwMode="auto">
          <a:xfrm>
            <a:off x="13039030" y="3878469"/>
            <a:ext cx="590985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13842032" y="3878469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.ytimg.com/vi/DJ2JjirBw1o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1" y="2637849"/>
            <a:ext cx="1509972" cy="1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Ovale 51"/>
          <p:cNvSpPr/>
          <p:nvPr/>
        </p:nvSpPr>
        <p:spPr>
          <a:xfrm>
            <a:off x="8608727" y="1905199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sp>
        <p:nvSpPr>
          <p:cNvPr id="1039" name="CasellaDiTesto 1038"/>
          <p:cNvSpPr txBox="1"/>
          <p:nvPr/>
        </p:nvSpPr>
        <p:spPr>
          <a:xfrm>
            <a:off x="9144881" y="2442619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Update Twin </a:t>
            </a:r>
            <a:r>
              <a:rPr lang="it-IT" b="1" dirty="0" err="1"/>
              <a:t>Threshold</a:t>
            </a:r>
            <a:endParaRPr lang="it-IT" b="1" dirty="0"/>
          </a:p>
        </p:txBody>
      </p:sp>
      <p:cxnSp>
        <p:nvCxnSpPr>
          <p:cNvPr id="39" name="Connettore 2 38"/>
          <p:cNvCxnSpPr>
            <a:cxnSpLocks/>
            <a:stCxn id="1026" idx="0"/>
            <a:endCxn id="1030" idx="3"/>
          </p:cNvCxnSpPr>
          <p:nvPr/>
        </p:nvCxnSpPr>
        <p:spPr>
          <a:xfrm flipH="1" flipV="1">
            <a:off x="8253845" y="2354973"/>
            <a:ext cx="1533968" cy="88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>
            <a:cxnSpLocks/>
            <a:stCxn id="1030" idx="1"/>
            <a:endCxn id="1032" idx="3"/>
          </p:cNvCxnSpPr>
          <p:nvPr/>
        </p:nvCxnSpPr>
        <p:spPr>
          <a:xfrm flipH="1" flipV="1">
            <a:off x="2766233" y="1746982"/>
            <a:ext cx="3986990" cy="6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/>
          <p:cNvSpPr/>
          <p:nvPr/>
        </p:nvSpPr>
        <p:spPr>
          <a:xfrm>
            <a:off x="4289020" y="1352265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cxnSp>
        <p:nvCxnSpPr>
          <p:cNvPr id="46" name="Connettore 2 45"/>
          <p:cNvCxnSpPr>
            <a:cxnSpLocks/>
            <a:stCxn id="1032" idx="1"/>
            <a:endCxn id="1040" idx="0"/>
          </p:cNvCxnSpPr>
          <p:nvPr/>
        </p:nvCxnSpPr>
        <p:spPr>
          <a:xfrm flipH="1">
            <a:off x="1093297" y="1746982"/>
            <a:ext cx="620496" cy="8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/>
          <p:cNvSpPr/>
          <p:nvPr/>
        </p:nvSpPr>
        <p:spPr>
          <a:xfrm>
            <a:off x="730389" y="1656261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051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</p:txBody>
      </p:sp>
      <p:pic>
        <p:nvPicPr>
          <p:cNvPr id="1028" name="Picture 4" descr="http://cloudmonix.com/wp-content/uploads/2015/02/Azure-Sto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89" y="789907"/>
            <a:ext cx="1115292" cy="1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3" y="1085860"/>
            <a:ext cx="1052440" cy="13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9362651" y="3244541"/>
            <a:ext cx="2720687" cy="1267856"/>
            <a:chOff x="3585728" y="1056207"/>
            <a:chExt cx="2720687" cy="1267856"/>
          </a:xfrm>
        </p:grpSpPr>
        <p:sp>
          <p:nvSpPr>
            <p:cNvPr id="2" name="CasellaDiTesto 1"/>
            <p:cNvSpPr txBox="1"/>
            <p:nvPr/>
          </p:nvSpPr>
          <p:spPr>
            <a:xfrm>
              <a:off x="3585729" y="1954731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WebApp</a:t>
              </a:r>
              <a:endParaRPr lang="it-IT" dirty="0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3585728" y="1056207"/>
              <a:ext cx="2720687" cy="850323"/>
              <a:chOff x="3585728" y="1056207"/>
              <a:chExt cx="2720687" cy="850323"/>
            </a:xfrm>
          </p:grpSpPr>
          <p:pic>
            <p:nvPicPr>
              <p:cNvPr id="1026" name="Picture 2" descr="https://raw.githubusercontent.com/compulim/generator-azure-web-app/master/doc/azureWebApp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728" y="1056207"/>
                <a:ext cx="850323" cy="850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blogs.microsoft.co.il/gadib/wp-content/uploads/sites/1318/2014/09/signalr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5" t="27876" r="22282" b="31105"/>
              <a:stretch/>
            </p:blipFill>
            <p:spPr bwMode="auto">
              <a:xfrm>
                <a:off x="4477952" y="1138990"/>
                <a:ext cx="1828463" cy="75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53" name="Gruppo 1052"/>
          <p:cNvGrpSpPr/>
          <p:nvPr/>
        </p:nvGrpSpPr>
        <p:grpSpPr>
          <a:xfrm>
            <a:off x="6974030" y="4409671"/>
            <a:ext cx="1059008" cy="1332613"/>
            <a:chOff x="6974030" y="4409671"/>
            <a:chExt cx="1059008" cy="1332613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259" y="4409671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6974030" y="5372952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6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3" r="49517"/>
          <a:stretch/>
        </p:blipFill>
        <p:spPr bwMode="auto">
          <a:xfrm>
            <a:off x="3095891" y="3878469"/>
            <a:ext cx="602673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r="33066"/>
          <a:stretch/>
        </p:blipFill>
        <p:spPr bwMode="auto">
          <a:xfrm>
            <a:off x="13039030" y="3878469"/>
            <a:ext cx="590985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13842032" y="3878469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>
            <a:cxnSpLocks/>
            <a:stCxn id="1032" idx="3"/>
            <a:endCxn id="1030" idx="1"/>
          </p:cNvCxnSpPr>
          <p:nvPr/>
        </p:nvCxnSpPr>
        <p:spPr>
          <a:xfrm>
            <a:off x="2766233" y="1746982"/>
            <a:ext cx="3986990" cy="6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stCxn id="1030" idx="3"/>
            <a:endCxn id="1028" idx="1"/>
          </p:cNvCxnSpPr>
          <p:nvPr/>
        </p:nvCxnSpPr>
        <p:spPr>
          <a:xfrm flipV="1">
            <a:off x="8253845" y="1347553"/>
            <a:ext cx="2035844" cy="100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cxnSpLocks/>
            <a:stCxn id="1030" idx="2"/>
            <a:endCxn id="5" idx="0"/>
          </p:cNvCxnSpPr>
          <p:nvPr/>
        </p:nvCxnSpPr>
        <p:spPr>
          <a:xfrm>
            <a:off x="7503534" y="3077058"/>
            <a:ext cx="0" cy="133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cxnSpLocks/>
            <a:stCxn id="5" idx="3"/>
            <a:endCxn id="1026" idx="1"/>
          </p:cNvCxnSpPr>
          <p:nvPr/>
        </p:nvCxnSpPr>
        <p:spPr>
          <a:xfrm flipV="1">
            <a:off x="7867809" y="3669703"/>
            <a:ext cx="1494842" cy="110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ttps://i.ytimg.com/vi/DJ2JjirBw1o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1" y="2637849"/>
            <a:ext cx="1509972" cy="1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images.wisegeek.com/n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" b="6212"/>
          <a:stretch/>
        </p:blipFill>
        <p:spPr bwMode="auto">
          <a:xfrm>
            <a:off x="3579365" y="2677853"/>
            <a:ext cx="11692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Connettore 2 1024"/>
          <p:cNvCxnSpPr>
            <a:stCxn id="1040" idx="0"/>
            <a:endCxn id="1032" idx="1"/>
          </p:cNvCxnSpPr>
          <p:nvPr/>
        </p:nvCxnSpPr>
        <p:spPr>
          <a:xfrm flipV="1">
            <a:off x="1093297" y="1746982"/>
            <a:ext cx="620496" cy="8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nettore 2 1028"/>
          <p:cNvCxnSpPr>
            <a:cxnSpLocks/>
            <a:stCxn id="1032" idx="2"/>
            <a:endCxn id="1042" idx="1"/>
          </p:cNvCxnSpPr>
          <p:nvPr/>
        </p:nvCxnSpPr>
        <p:spPr>
          <a:xfrm>
            <a:off x="2240013" y="2408103"/>
            <a:ext cx="1339352" cy="103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05"/>
          <a:stretch/>
        </p:blipFill>
        <p:spPr bwMode="auto">
          <a:xfrm>
            <a:off x="1434746" y="3878469"/>
            <a:ext cx="519546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Ovale 1034"/>
          <p:cNvSpPr/>
          <p:nvPr/>
        </p:nvSpPr>
        <p:spPr>
          <a:xfrm>
            <a:off x="703717" y="1818818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sp>
        <p:nvSpPr>
          <p:cNvPr id="48" name="Ovale 47"/>
          <p:cNvSpPr/>
          <p:nvPr/>
        </p:nvSpPr>
        <p:spPr>
          <a:xfrm>
            <a:off x="2518170" y="3146617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sp>
        <p:nvSpPr>
          <p:cNvPr id="49" name="Ovale 48"/>
          <p:cNvSpPr/>
          <p:nvPr/>
        </p:nvSpPr>
        <p:spPr>
          <a:xfrm>
            <a:off x="3754532" y="1062578"/>
            <a:ext cx="838386" cy="838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3a</a:t>
            </a:r>
          </a:p>
        </p:txBody>
      </p:sp>
      <p:sp>
        <p:nvSpPr>
          <p:cNvPr id="50" name="Ovale 49"/>
          <p:cNvSpPr/>
          <p:nvPr/>
        </p:nvSpPr>
        <p:spPr>
          <a:xfrm>
            <a:off x="8427027" y="960082"/>
            <a:ext cx="787033" cy="78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3b</a:t>
            </a:r>
          </a:p>
        </p:txBody>
      </p:sp>
      <p:sp>
        <p:nvSpPr>
          <p:cNvPr id="52" name="Ovale 51"/>
          <p:cNvSpPr/>
          <p:nvPr/>
        </p:nvSpPr>
        <p:spPr>
          <a:xfrm>
            <a:off x="8514657" y="4371830"/>
            <a:ext cx="536154" cy="536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4</a:t>
            </a:r>
          </a:p>
        </p:txBody>
      </p:sp>
      <p:sp>
        <p:nvSpPr>
          <p:cNvPr id="53" name="Ovale 52"/>
          <p:cNvSpPr/>
          <p:nvPr/>
        </p:nvSpPr>
        <p:spPr>
          <a:xfrm>
            <a:off x="7574689" y="3369930"/>
            <a:ext cx="787033" cy="78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3c</a:t>
            </a:r>
          </a:p>
        </p:txBody>
      </p:sp>
      <p:sp>
        <p:nvSpPr>
          <p:cNvPr id="1039" name="CasellaDiTesto 1038"/>
          <p:cNvSpPr txBox="1"/>
          <p:nvPr/>
        </p:nvSpPr>
        <p:spPr>
          <a:xfrm>
            <a:off x="3224084" y="2039178"/>
            <a:ext cx="17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File Notification</a:t>
            </a:r>
          </a:p>
        </p:txBody>
      </p:sp>
      <p:cxnSp>
        <p:nvCxnSpPr>
          <p:cNvPr id="1051" name="Connettore curvo 1050"/>
          <p:cNvCxnSpPr>
            <a:stCxn id="5" idx="2"/>
            <a:endCxn id="5" idx="1"/>
          </p:cNvCxnSpPr>
          <p:nvPr/>
        </p:nvCxnSpPr>
        <p:spPr>
          <a:xfrm rot="5400000" flipH="1">
            <a:off x="7139259" y="4773947"/>
            <a:ext cx="364275" cy="364275"/>
          </a:xfrm>
          <a:prstGeom prst="curvedConnector4">
            <a:avLst>
              <a:gd name="adj1" fmla="val -62755"/>
              <a:gd name="adj2" fmla="val 1713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2 1054"/>
          <p:cNvCxnSpPr>
            <a:stCxn id="1040" idx="2"/>
            <a:endCxn id="1036" idx="1"/>
          </p:cNvCxnSpPr>
          <p:nvPr/>
        </p:nvCxnSpPr>
        <p:spPr>
          <a:xfrm>
            <a:off x="1093297" y="4147821"/>
            <a:ext cx="341449" cy="72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042" idx="2"/>
            <a:endCxn id="16" idx="3"/>
          </p:cNvCxnSpPr>
          <p:nvPr/>
        </p:nvCxnSpPr>
        <p:spPr>
          <a:xfrm flipH="1">
            <a:off x="3698564" y="4215708"/>
            <a:ext cx="465435" cy="65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026" idx="0"/>
            <a:endCxn id="1030" idx="3"/>
          </p:cNvCxnSpPr>
          <p:nvPr/>
        </p:nvCxnSpPr>
        <p:spPr>
          <a:xfrm flipH="1" flipV="1">
            <a:off x="8253845" y="2354973"/>
            <a:ext cx="1533968" cy="88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Ovale 74"/>
          <p:cNvSpPr/>
          <p:nvPr/>
        </p:nvSpPr>
        <p:spPr>
          <a:xfrm>
            <a:off x="9186101" y="2390928"/>
            <a:ext cx="536154" cy="5361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5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9717775" y="2362775"/>
            <a:ext cx="2004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RegistryManager</a:t>
            </a:r>
            <a:r>
              <a:rPr lang="it-IT" dirty="0"/>
              <a:t>:</a:t>
            </a:r>
          </a:p>
          <a:p>
            <a:r>
              <a:rPr lang="it-IT" dirty="0" err="1"/>
              <a:t>Get</a:t>
            </a:r>
            <a:r>
              <a:rPr lang="it-IT" dirty="0"/>
              <a:t> Twin </a:t>
            </a:r>
            <a:r>
              <a:rPr lang="it-IT" dirty="0" err="1"/>
              <a:t>Threshold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359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Device Identity</a:t>
            </a:r>
          </a:p>
        </p:txBody>
      </p:sp>
      <p:sp>
        <p:nvSpPr>
          <p:cNvPr id="2" name="Rettangolo 1"/>
          <p:cNvSpPr/>
          <p:nvPr/>
        </p:nvSpPr>
        <p:spPr>
          <a:xfrm>
            <a:off x="838200" y="1342303"/>
            <a:ext cx="1092430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222222"/>
                </a:solidFill>
              </a:rPr>
              <a:t>l registro delle identità dell'</a:t>
            </a:r>
            <a:r>
              <a:rPr lang="it-IT" sz="2400" dirty="0" err="1">
                <a:solidFill>
                  <a:srgbClr val="222222"/>
                </a:solidFill>
              </a:rPr>
              <a:t>hub</a:t>
            </a:r>
            <a:r>
              <a:rPr lang="it-IT" sz="2400" dirty="0">
                <a:solidFill>
                  <a:srgbClr val="222222"/>
                </a:solidFill>
              </a:rPr>
              <a:t> IoT espone le operazioni seguenti: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Creare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Aggiornare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Recuperare l'identità del dispositivo tramite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Eliminare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Elencare al massimo 1000 identità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Esportare tutte le identità nell'Archiviazione BLOB di </a:t>
            </a:r>
            <a:r>
              <a:rPr lang="it-IT" sz="2400" dirty="0" err="1">
                <a:solidFill>
                  <a:srgbClr val="222222"/>
                </a:solidFill>
              </a:rPr>
              <a:t>Azure</a:t>
            </a:r>
            <a:endParaRPr lang="it-IT" sz="2400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Importare le identità nell'Archiviazione BLOB di </a:t>
            </a:r>
            <a:r>
              <a:rPr lang="it-IT" sz="2400" dirty="0" err="1">
                <a:solidFill>
                  <a:srgbClr val="222222"/>
                </a:solidFill>
              </a:rPr>
              <a:t>Azure</a:t>
            </a:r>
            <a:endParaRPr lang="it-IT" sz="2400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Non contiene metadati delle applicazioni.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È accessibile come un dizionario, usando il valore </a:t>
            </a:r>
            <a:r>
              <a:rPr lang="it-IT" sz="2400" dirty="0" err="1">
                <a:solidFill>
                  <a:srgbClr val="222222"/>
                </a:solidFill>
              </a:rPr>
              <a:t>deviceId</a:t>
            </a:r>
            <a:r>
              <a:rPr lang="it-IT" sz="2400" dirty="0">
                <a:solidFill>
                  <a:srgbClr val="222222"/>
                </a:solidFill>
              </a:rPr>
              <a:t> come chiave.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Non supporta le </a:t>
            </a:r>
            <a:r>
              <a:rPr lang="it-IT" sz="2400" dirty="0" err="1">
                <a:solidFill>
                  <a:srgbClr val="222222"/>
                </a:solidFill>
              </a:rPr>
              <a:t>query</a:t>
            </a:r>
            <a:r>
              <a:rPr lang="it-IT" sz="2400" dirty="0">
                <a:solidFill>
                  <a:srgbClr val="222222"/>
                </a:solidFill>
              </a:rPr>
              <a:t> espressive.</a:t>
            </a:r>
            <a:endParaRPr lang="it-IT" sz="240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347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4800" dirty="0"/>
              <a:t>Creazione di un dispositivo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9831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disponibili 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0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47" y="723155"/>
            <a:ext cx="5201244" cy="5201244"/>
          </a:xfrm>
          <a:prstGeom prst="rect">
            <a:avLst/>
          </a:prstGeom>
        </p:spPr>
      </p:pic>
      <p:sp>
        <p:nvSpPr>
          <p:cNvPr id="23" name="CasellaDiTesto 22"/>
          <p:cNvSpPr txBox="1"/>
          <p:nvPr/>
        </p:nvSpPr>
        <p:spPr>
          <a:xfrm>
            <a:off x="446809" y="803490"/>
            <a:ext cx="676448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7993" indent="-307993">
              <a:buFont typeface="+mj-lt"/>
              <a:buAutoNum type="arabicPeriod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diretta dei device attraverso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Questo tipo di connessione è adatta a quei device IP-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con possibilità di stabilire connessione sicura attraverso la rete.</a:t>
            </a:r>
          </a:p>
          <a:p>
            <a:pPr marL="307993" indent="-307993">
              <a:buFont typeface="+mj-lt"/>
              <a:buAutoNum type="arabicPeriod"/>
            </a:pPr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attraverso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Questa tipologia di connessione è utilizzata per: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Device industriali che usano particolari protocolli (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CoAP5, OPC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Dispositivi con comunicazione a corto raggio (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Bluetooth, ZigBee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Device non in grado di stabilire una connessione di tipo TLS/SSL oppure device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non IP-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23202"/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Il field gateway può eseguire anche operazioni di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aggregazione dei dati 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prima di inviarli al Cloud Gateway.</a:t>
            </a:r>
          </a:p>
          <a:p>
            <a:pPr marL="323202"/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 startAt="3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attraverso un Custom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Questa tipologia di connessione è utile nel caso di device che utilizzano un protocollo non supportato dal 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Gateway e che necessitano di un operazione di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“trasformazione” del protocollo 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oppure per aggiungere delle operazione di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pre-processamento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sui dati prima di inviarli al 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Gateway.</a:t>
            </a:r>
          </a:p>
          <a:p>
            <a:pPr marL="307993" indent="-307993">
              <a:buFont typeface="+mj-lt"/>
              <a:buAutoNum type="arabicPeriod" startAt="3"/>
            </a:pPr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 startAt="4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tra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 e un custom gateway: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Questo scenario può avere senso, ad esempio, se si desidera ottenere I benefici del Field Gateway e del Custom Gateway (aggregazione, adattamento del protocollo, etc., etc.) utilizzando, ad esempio una comunicazione VPN.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365"/>
          </a:xfrm>
        </p:spPr>
        <p:txBody>
          <a:bodyPr>
            <a:normAutofit fontScale="90000"/>
          </a:bodyPr>
          <a:lstStyle/>
          <a:p>
            <a:r>
              <a:rPr lang="it-IT" dirty="0"/>
              <a:t>Connettere i device</a:t>
            </a:r>
          </a:p>
        </p:txBody>
      </p:sp>
    </p:spTree>
    <p:extLst>
      <p:ext uri="{BB962C8B-B14F-4D97-AF65-F5344CB8AC3E}">
        <p14:creationId xmlns:p14="http://schemas.microsoft.com/office/powerpoint/2010/main" val="19850014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05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865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i protocolli</a:t>
            </a:r>
          </a:p>
        </p:txBody>
      </p:sp>
      <p:pic>
        <p:nvPicPr>
          <p:cNvPr id="5" name="Picture 2" descr="Hub IoT di Azure come gateway cloud in una soluzione Internet delle c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73" y="1138990"/>
            <a:ext cx="6899654" cy="47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73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Sicurezza</a:t>
            </a:r>
          </a:p>
        </p:txBody>
      </p:sp>
      <p:sp>
        <p:nvSpPr>
          <p:cNvPr id="2" name="Rettangolo 1"/>
          <p:cNvSpPr/>
          <p:nvPr/>
        </p:nvSpPr>
        <p:spPr>
          <a:xfrm>
            <a:off x="561108" y="1138990"/>
            <a:ext cx="1144039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Identity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devices </a:t>
            </a:r>
            <a:r>
              <a:rPr lang="it-IT" sz="2800" dirty="0" err="1"/>
              <a:t>registry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provisioning</a:t>
            </a:r>
            <a:r>
              <a:rPr lang="it-IT" sz="2800" dirty="0"/>
              <a:t> </a:t>
            </a:r>
            <a:r>
              <a:rPr lang="it-IT" sz="2800" dirty="0" err="1"/>
              <a:t>APIs</a:t>
            </a:r>
            <a:r>
              <a:rPr lang="it-IT" sz="2800" dirty="0"/>
              <a:t> (creazione, cancellazione, 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monitoring (stato della connessione, ...)</a:t>
            </a:r>
          </a:p>
          <a:p>
            <a:pPr lvl="1"/>
            <a:endParaRPr lang="it-IT" sz="2800" dirty="0"/>
          </a:p>
          <a:p>
            <a:r>
              <a:rPr lang="it-IT" sz="2800" dirty="0" err="1"/>
              <a:t>Authentication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permission</a:t>
            </a:r>
            <a:r>
              <a:rPr lang="it-IT" sz="2800" dirty="0"/>
              <a:t> (r-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registry</a:t>
            </a:r>
            <a:r>
              <a:rPr lang="it-IT" sz="2800" dirty="0"/>
              <a:t>, r/w </a:t>
            </a:r>
            <a:r>
              <a:rPr lang="it-IT" sz="2800" dirty="0" err="1"/>
              <a:t>registry</a:t>
            </a:r>
            <a:r>
              <a:rPr lang="it-IT" sz="2800" dirty="0"/>
              <a:t>, device, service)</a:t>
            </a:r>
          </a:p>
          <a:p>
            <a:pPr lvl="1"/>
            <a:endParaRPr lang="it-IT" sz="2800" dirty="0"/>
          </a:p>
          <a:p>
            <a:r>
              <a:rPr lang="it-IT" sz="2800" dirty="0"/>
              <a:t>Security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encrypted</a:t>
            </a:r>
            <a:r>
              <a:rPr lang="it-IT" sz="2800" dirty="0"/>
              <a:t> </a:t>
            </a:r>
            <a:r>
              <a:rPr lang="it-IT" sz="2800" dirty="0" err="1"/>
              <a:t>channel</a:t>
            </a:r>
            <a:r>
              <a:rPr lang="it-IT" sz="2800" dirty="0"/>
              <a:t> </a:t>
            </a:r>
            <a:r>
              <a:rPr lang="it-IT" sz="2800" dirty="0">
                <a:sym typeface="Wingdings" panose="05000000000000000000" pitchFamily="2" charset="2"/>
              </a:rPr>
              <a:t> SSL/TLS </a:t>
            </a:r>
            <a:r>
              <a:rPr lang="it-IT" sz="2800" dirty="0" err="1">
                <a:sym typeface="Wingdings" panose="05000000000000000000" pitchFamily="2" charset="2"/>
              </a:rPr>
              <a:t>protocol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073879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Criteri di accesso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08706"/>
            <a:ext cx="9318262" cy="28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44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Protocolli disponibili (AMQP, MQTT, HTTP)</a:t>
            </a:r>
          </a:p>
        </p:txBody>
      </p:sp>
      <p:sp>
        <p:nvSpPr>
          <p:cNvPr id="2" name="Rettangolo 1"/>
          <p:cNvSpPr/>
          <p:nvPr/>
        </p:nvSpPr>
        <p:spPr>
          <a:xfrm>
            <a:off x="271895" y="1300091"/>
            <a:ext cx="11648209" cy="405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IoTHub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prevede la possibilità di utilizzo di tre protocolli nativi: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 v3.1.1 o MQTT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v1.0 o AMQP su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v1.1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 (o via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quando la connessione è associata a un singolo dispositivo, ognuno con le sue credenziali sulla stessa connessione TLS.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Supporta il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server.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Consigliato per dispositivi con risorse ridotte perché hanno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basso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(o via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per sfruttare il vantaggio della connessione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multiplexing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dispositivi. Possibile connettere più dispositivi con la stessa connessione TLS. Supporta il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per i dispositivi che non supportano altri protocolli.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offre un modo efficiente per implementare il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poiché viene eseguito un polling per i messaggi da cloud a dispositivo. Consigliato per dispositivi con risorse ridotte perché hanno un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basso.</a:t>
            </a:r>
          </a:p>
        </p:txBody>
      </p:sp>
    </p:spTree>
    <p:extLst>
      <p:ext uri="{BB962C8B-B14F-4D97-AF65-F5344CB8AC3E}">
        <p14:creationId xmlns:p14="http://schemas.microsoft.com/office/powerpoint/2010/main" val="39756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AMQP vs MQTT vs HTTP</a:t>
            </a:r>
          </a:p>
        </p:txBody>
      </p:sp>
      <p:sp>
        <p:nvSpPr>
          <p:cNvPr id="2" name="Rettangolo 1"/>
          <p:cNvSpPr/>
          <p:nvPr/>
        </p:nvSpPr>
        <p:spPr>
          <a:xfrm>
            <a:off x="93516" y="2190655"/>
            <a:ext cx="4135584" cy="2602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scelta dei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protocoli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dipende dallo scenario.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Ogni protocollo ha le sue caratteristiche che devono essere sfruttate al meglio.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un sistema complesso si possono usare più protocolli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r="5405" b="1762"/>
          <a:stretch/>
        </p:blipFill>
        <p:spPr>
          <a:xfrm>
            <a:off x="4374572" y="1138990"/>
            <a:ext cx="6546274" cy="47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to cloud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524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845" r="6774" b="33044"/>
          <a:stretch/>
        </p:blipFill>
        <p:spPr bwMode="auto">
          <a:xfrm>
            <a:off x="976745" y="1350818"/>
            <a:ext cx="10287000" cy="42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 rot="5400000">
            <a:off x="10946184" y="446007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Registry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 rot="16200000">
            <a:off x="-572731" y="3074479"/>
            <a:ext cx="27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Device</a:t>
            </a:r>
          </a:p>
        </p:txBody>
      </p:sp>
      <p:sp>
        <p:nvSpPr>
          <p:cNvPr id="6" name="CasellaDiTesto 5"/>
          <p:cNvSpPr txBox="1"/>
          <p:nvPr/>
        </p:nvSpPr>
        <p:spPr>
          <a:xfrm rot="5400000">
            <a:off x="10584097" y="2664038"/>
            <a:ext cx="190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Cloud</a:t>
            </a:r>
          </a:p>
        </p:txBody>
      </p:sp>
      <p:sp>
        <p:nvSpPr>
          <p:cNvPr id="3" name="Rettangolo con angoli arrotondati 2"/>
          <p:cNvSpPr/>
          <p:nvPr/>
        </p:nvSpPr>
        <p:spPr>
          <a:xfrm>
            <a:off x="976746" y="1444336"/>
            <a:ext cx="2421082" cy="317961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510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Ciclo di vita di un messaggio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21" y="1358606"/>
            <a:ext cx="9289157" cy="43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4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Twins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49" y="1052121"/>
            <a:ext cx="9763702" cy="48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8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Upload Notification</a:t>
            </a:r>
          </a:p>
        </p:txBody>
      </p:sp>
      <p:pic>
        <p:nvPicPr>
          <p:cNvPr id="3" name="Picture 2" descr="Abilitazione di notifiche file nel port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28" y="1138990"/>
            <a:ext cx="5228344" cy="482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8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56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Nuget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62062"/>
            <a:ext cx="7239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88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4800" dirty="0"/>
              <a:t>Code: UWP – D2C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5061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to device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967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845" r="6774" b="33044"/>
          <a:stretch/>
        </p:blipFill>
        <p:spPr bwMode="auto">
          <a:xfrm>
            <a:off x="976745" y="1350818"/>
            <a:ext cx="10287000" cy="42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 rot="5400000">
            <a:off x="10946184" y="446007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Registry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 rot="16200000">
            <a:off x="-572731" y="3074479"/>
            <a:ext cx="27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Device</a:t>
            </a:r>
          </a:p>
        </p:txBody>
      </p:sp>
      <p:sp>
        <p:nvSpPr>
          <p:cNvPr id="6" name="CasellaDiTesto 5"/>
          <p:cNvSpPr txBox="1"/>
          <p:nvPr/>
        </p:nvSpPr>
        <p:spPr>
          <a:xfrm rot="5400000">
            <a:off x="10584097" y="2664038"/>
            <a:ext cx="190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Cloud</a:t>
            </a:r>
          </a:p>
        </p:txBody>
      </p:sp>
      <p:sp>
        <p:nvSpPr>
          <p:cNvPr id="3" name="Rettangolo con angoli arrotondati 2"/>
          <p:cNvSpPr/>
          <p:nvPr/>
        </p:nvSpPr>
        <p:spPr>
          <a:xfrm>
            <a:off x="8582891" y="1894335"/>
            <a:ext cx="2770908" cy="190873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/>
          <p:cNvSpPr/>
          <p:nvPr/>
        </p:nvSpPr>
        <p:spPr>
          <a:xfrm>
            <a:off x="8582890" y="3937880"/>
            <a:ext cx="2770909" cy="122640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967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Nuget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27121"/>
          <a:stretch/>
        </p:blipFill>
        <p:spPr>
          <a:xfrm>
            <a:off x="903613" y="1061123"/>
            <a:ext cx="10384773" cy="4913649"/>
          </a:xfrm>
          <a:prstGeom prst="rect">
            <a:avLst/>
          </a:prstGeom>
        </p:spPr>
      </p:pic>
      <p:sp>
        <p:nvSpPr>
          <p:cNvPr id="5" name="Rettangolo con angoli arrotondati 4"/>
          <p:cNvSpPr/>
          <p:nvPr/>
        </p:nvSpPr>
        <p:spPr>
          <a:xfrm>
            <a:off x="9019309" y="4066034"/>
            <a:ext cx="2358241" cy="190873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61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4800" dirty="0"/>
              <a:t>Code: </a:t>
            </a:r>
            <a:r>
              <a:rPr lang="it-IT" sz="4800" dirty="0" err="1"/>
              <a:t>WebJob</a:t>
            </a:r>
            <a:r>
              <a:rPr lang="it-IT" sz="4800" dirty="0"/>
              <a:t> &amp; </a:t>
            </a:r>
            <a:r>
              <a:rPr lang="it-IT" sz="4800" dirty="0" err="1"/>
              <a:t>WebApp</a:t>
            </a:r>
            <a:endParaRPr lang="it-IT" sz="4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909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27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Strumenti - Device Explorer</a:t>
            </a:r>
          </a:p>
        </p:txBody>
      </p:sp>
      <p:sp>
        <p:nvSpPr>
          <p:cNvPr id="3" name="Rettangolo 2"/>
          <p:cNvSpPr/>
          <p:nvPr/>
        </p:nvSpPr>
        <p:spPr>
          <a:xfrm>
            <a:off x="262646" y="1280734"/>
            <a:ext cx="50367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Configure</a:t>
            </a:r>
            <a:r>
              <a:rPr lang="it-IT" sz="2400" dirty="0"/>
              <a:t> an IoT </a:t>
            </a:r>
            <a:r>
              <a:rPr lang="it-IT" sz="2400" dirty="0" err="1"/>
              <a:t>Hub</a:t>
            </a:r>
            <a:r>
              <a:rPr lang="it-IT" sz="24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Manage</a:t>
            </a:r>
            <a:r>
              <a:rPr lang="it-IT" sz="2400" dirty="0"/>
              <a:t>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List </a:t>
            </a:r>
            <a:r>
              <a:rPr lang="it-IT" sz="2400" dirty="0" err="1"/>
              <a:t>registered</a:t>
            </a:r>
            <a:r>
              <a:rPr lang="it-IT" sz="2400" dirty="0"/>
              <a:t>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Update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Delete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SAS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Get</a:t>
            </a:r>
            <a:r>
              <a:rPr lang="it-IT" sz="2400" dirty="0"/>
              <a:t> device connection </a:t>
            </a:r>
            <a:r>
              <a:rPr lang="it-IT" sz="2400" dirty="0" err="1"/>
              <a:t>string</a:t>
            </a:r>
            <a:r>
              <a:rPr lang="it-IT" sz="2400" dirty="0"/>
              <a:t> 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Monitor device-to-cloud </a:t>
            </a:r>
            <a:r>
              <a:rPr lang="it-IT" sz="2400" dirty="0" err="1"/>
              <a:t>events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Send</a:t>
            </a:r>
            <a:r>
              <a:rPr lang="it-IT" sz="2400" dirty="0"/>
              <a:t> cloud-to-device </a:t>
            </a:r>
            <a:r>
              <a:rPr lang="it-IT" sz="2400" dirty="0" err="1"/>
              <a:t>messages</a:t>
            </a:r>
            <a:endParaRPr lang="it-IT" sz="2400" dirty="0"/>
          </a:p>
        </p:txBody>
      </p:sp>
      <p:pic>
        <p:nvPicPr>
          <p:cNvPr id="5" name="Picture 2" descr="https://github.com/Azure/azure-iot-sdk-csharp/raw/master/tools/DeviceExplorer/doc/media/device_explorer/iotgetsta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7" y="887378"/>
            <a:ext cx="3622963" cy="457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62646" y="5459741"/>
            <a:ext cx="11631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https://github.com/Azure/azure-iot-sdk-csharp/tree/master/tools/DeviceExplorer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1851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>
            <a:normAutofit fontScale="90000"/>
          </a:bodyPr>
          <a:lstStyle/>
          <a:p>
            <a:r>
              <a:rPr lang="it-IT" dirty="0"/>
              <a:t>Strumenti - </a:t>
            </a:r>
            <a:r>
              <a:rPr lang="en-US" dirty="0"/>
              <a:t>Windows </a:t>
            </a:r>
            <a:r>
              <a:rPr lang="en-US" dirty="0" err="1"/>
              <a:t>IoT</a:t>
            </a:r>
            <a:r>
              <a:rPr lang="en-US" dirty="0"/>
              <a:t> Azure DM Client Library 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5609542" y="5435717"/>
            <a:ext cx="5664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https://github.com/ms-iot/iot-core-azure-dm-client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62646" y="1280734"/>
            <a:ext cx="36755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Operazioni di manutenzione sul device.</a:t>
            </a:r>
          </a:p>
          <a:p>
            <a:r>
              <a:rPr lang="it-IT" sz="2400" dirty="0"/>
              <a:t>Abilita l’operatore a riconfigurare il software, o i parametri del device senza la necessità di dover intervenire in loco.</a:t>
            </a:r>
          </a:p>
          <a:p>
            <a:endParaRPr lang="it-IT" sz="2400" dirty="0"/>
          </a:p>
          <a:p>
            <a:r>
              <a:rPr lang="it-IT" sz="2400" dirty="0"/>
              <a:t>La libreria può accedere alle informazioni di </a:t>
            </a:r>
            <a:r>
              <a:rPr lang="it-IT" sz="2400" b="1" dirty="0" err="1"/>
              <a:t>Configuration</a:t>
            </a:r>
            <a:r>
              <a:rPr lang="it-IT" sz="2400" b="1" dirty="0"/>
              <a:t> service provider (CSP)</a:t>
            </a:r>
          </a:p>
        </p:txBody>
      </p:sp>
      <p:pic>
        <p:nvPicPr>
          <p:cNvPr id="1026" name="Picture 2" descr="Azure IoT Hub Device Manag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65" y="1280733"/>
            <a:ext cx="7689535" cy="39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1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raw.githubusercontent.com/ms-iot/iot-core-azure-dm-client/master/docs/dm-architecture-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47" y="1041884"/>
            <a:ext cx="7665027" cy="488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>
            <a:normAutofit fontScale="90000"/>
          </a:bodyPr>
          <a:lstStyle/>
          <a:p>
            <a:r>
              <a:rPr lang="it-IT" dirty="0"/>
              <a:t>Strumenti - </a:t>
            </a:r>
            <a:r>
              <a:rPr lang="en-US" dirty="0"/>
              <a:t>Windows </a:t>
            </a:r>
            <a:r>
              <a:rPr lang="en-US" dirty="0" err="1"/>
              <a:t>IoT</a:t>
            </a:r>
            <a:r>
              <a:rPr lang="en-US" dirty="0"/>
              <a:t> Azure DM Client Library 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3219449" y="5554930"/>
            <a:ext cx="8404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https://github.com/ms-iot/iot-core-azure-dm-client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30961" y="1159360"/>
            <a:ext cx="387735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solidFill>
                  <a:srgbClr val="333333"/>
                </a:solidFill>
              </a:rPr>
              <a:t>CSPs</a:t>
            </a:r>
            <a:r>
              <a:rPr lang="it-IT" sz="1600" dirty="0">
                <a:solidFill>
                  <a:srgbClr val="333333"/>
                </a:solidFill>
              </a:rPr>
              <a:t> </a:t>
            </a:r>
            <a:r>
              <a:rPr lang="it-IT" sz="1600" dirty="0" err="1">
                <a:solidFill>
                  <a:srgbClr val="333333"/>
                </a:solidFill>
              </a:rPr>
              <a:t>supported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4"/>
              </a:rPr>
              <a:t>AllJoynManagement</a:t>
            </a:r>
            <a:r>
              <a:rPr lang="it-IT" sz="1600" dirty="0">
                <a:solidFill>
                  <a:srgbClr val="800080"/>
                </a:solidFill>
                <a:hlinkClick r:id="rId4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800080"/>
                </a:solidFill>
                <a:hlinkClick r:id="rId5"/>
              </a:rPr>
              <a:t>APPLICATION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6"/>
              </a:rPr>
              <a:t>CertificateStore</a:t>
            </a:r>
            <a:r>
              <a:rPr lang="it-IT" sz="1600" dirty="0">
                <a:solidFill>
                  <a:srgbClr val="800080"/>
                </a:solidFill>
                <a:hlinkClick r:id="rId6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7"/>
              </a:rPr>
              <a:t>ClientCertificateInstall</a:t>
            </a:r>
            <a:r>
              <a:rPr lang="it-IT" sz="1600" dirty="0">
                <a:solidFill>
                  <a:srgbClr val="800080"/>
                </a:solidFill>
                <a:hlinkClick r:id="rId7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8"/>
              </a:rPr>
              <a:t>CustomDeviceUI</a:t>
            </a:r>
            <a:r>
              <a:rPr lang="it-IT" sz="1600" dirty="0">
                <a:solidFill>
                  <a:srgbClr val="800080"/>
                </a:solidFill>
                <a:hlinkClick r:id="rId8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9"/>
              </a:rPr>
              <a:t>DevDetail</a:t>
            </a:r>
            <a:r>
              <a:rPr lang="it-IT" sz="1600" dirty="0">
                <a:solidFill>
                  <a:srgbClr val="800080"/>
                </a:solidFill>
                <a:hlinkClick r:id="rId9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0"/>
              </a:rPr>
              <a:t>DevInfo</a:t>
            </a:r>
            <a:r>
              <a:rPr lang="it-IT" sz="1600" dirty="0">
                <a:solidFill>
                  <a:srgbClr val="800080"/>
                </a:solidFill>
                <a:hlinkClick r:id="rId10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1"/>
              </a:rPr>
              <a:t>DiagnosticLog</a:t>
            </a:r>
            <a:r>
              <a:rPr lang="it-IT" sz="1600" dirty="0">
                <a:solidFill>
                  <a:srgbClr val="800080"/>
                </a:solidFill>
                <a:hlinkClick r:id="rId11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2"/>
              </a:rPr>
              <a:t>DMAcc</a:t>
            </a:r>
            <a:r>
              <a:rPr lang="it-IT" sz="1600" dirty="0">
                <a:solidFill>
                  <a:srgbClr val="800080"/>
                </a:solidFill>
                <a:hlinkClick r:id="rId12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3"/>
              </a:rPr>
              <a:t>DMClient</a:t>
            </a:r>
            <a:r>
              <a:rPr lang="it-IT" sz="1600" dirty="0">
                <a:solidFill>
                  <a:srgbClr val="800080"/>
                </a:solidFill>
                <a:hlinkClick r:id="rId13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4"/>
              </a:rPr>
              <a:t>EnterpriseAppManagement</a:t>
            </a:r>
            <a:r>
              <a:rPr lang="it-IT" sz="1600" dirty="0">
                <a:solidFill>
                  <a:srgbClr val="800080"/>
                </a:solidFill>
                <a:hlinkClick r:id="rId14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800080"/>
                </a:solidFill>
                <a:hlinkClick r:id="rId15"/>
              </a:rPr>
              <a:t>Policy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6"/>
              </a:rPr>
              <a:t>Provisioning</a:t>
            </a:r>
            <a:r>
              <a:rPr lang="it-IT" sz="1600" dirty="0">
                <a:solidFill>
                  <a:srgbClr val="800080"/>
                </a:solidFill>
                <a:hlinkClick r:id="rId16"/>
              </a:rPr>
              <a:t> CSP (</a:t>
            </a:r>
            <a:r>
              <a:rPr lang="it-IT" sz="1600" dirty="0" err="1">
                <a:solidFill>
                  <a:srgbClr val="800080"/>
                </a:solidFill>
                <a:hlinkClick r:id="rId16"/>
              </a:rPr>
              <a:t>Provisioning</a:t>
            </a:r>
            <a:r>
              <a:rPr lang="it-IT" sz="1600" dirty="0">
                <a:solidFill>
                  <a:srgbClr val="800080"/>
                </a:solidFill>
                <a:hlinkClick r:id="rId16"/>
              </a:rPr>
              <a:t> </a:t>
            </a:r>
            <a:r>
              <a:rPr lang="it-IT" sz="1600" dirty="0" err="1">
                <a:solidFill>
                  <a:srgbClr val="800080"/>
                </a:solidFill>
                <a:hlinkClick r:id="rId16"/>
              </a:rPr>
              <a:t>only</a:t>
            </a:r>
            <a:r>
              <a:rPr lang="it-IT" sz="1600" dirty="0">
                <a:solidFill>
                  <a:srgbClr val="800080"/>
                </a:solidFill>
                <a:hlinkClick r:id="rId16"/>
              </a:rPr>
              <a:t>)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17"/>
              </a:rPr>
              <a:t>RootCATrustedCertificates</a:t>
            </a:r>
            <a:r>
              <a:rPr lang="it-IT" sz="1600" dirty="0">
                <a:solidFill>
                  <a:srgbClr val="800080"/>
                </a:solidFill>
                <a:hlinkClick r:id="rId17"/>
              </a:rPr>
              <a:t>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800080"/>
                </a:solidFill>
                <a:hlinkClick r:id="rId18"/>
              </a:rPr>
              <a:t>Update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800080"/>
                </a:solidFill>
                <a:hlinkClick r:id="rId19"/>
              </a:rPr>
              <a:t>VPNv2 CSP</a:t>
            </a:r>
            <a:endParaRPr lang="it-IT" sz="16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800080"/>
                </a:solidFill>
                <a:hlinkClick r:id="rId20"/>
              </a:rPr>
              <a:t>WiFi</a:t>
            </a:r>
            <a:r>
              <a:rPr lang="it-IT" sz="1600" dirty="0">
                <a:solidFill>
                  <a:srgbClr val="800080"/>
                </a:solidFill>
                <a:hlinkClick r:id="rId20"/>
              </a:rPr>
              <a:t> CSP</a:t>
            </a:r>
            <a:endParaRPr lang="it-IT" sz="160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78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268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Riferimenti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519545" y="1215736"/>
            <a:ext cx="11159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 C# SDK Code: </a:t>
            </a:r>
            <a:r>
              <a:rPr lang="it-IT" sz="2000" dirty="0">
                <a:hlinkClick r:id="rId2"/>
              </a:rPr>
              <a:t>https://github.com/Azure/azure-iot-sdk-csharp</a:t>
            </a:r>
          </a:p>
          <a:p>
            <a:r>
              <a:rPr lang="it-IT" sz="2000" dirty="0" err="1"/>
              <a:t>AspItalia</a:t>
            </a:r>
            <a:r>
              <a:rPr lang="it-IT" sz="2000" dirty="0"/>
              <a:t> </a:t>
            </a:r>
            <a:r>
              <a:rPr lang="it-IT" sz="2000" dirty="0" err="1"/>
              <a:t>article</a:t>
            </a:r>
            <a:r>
              <a:rPr lang="it-IT" sz="2000" dirty="0"/>
              <a:t>: </a:t>
            </a:r>
            <a:r>
              <a:rPr lang="it-IT" sz="2000" dirty="0">
                <a:hlinkClick r:id="rId3"/>
              </a:rPr>
              <a:t>http://www.windowsazureitalia.com/articoli/microsoft-azure/gestione-dispositivi-azure-iot-hub.aspx</a:t>
            </a:r>
            <a:br>
              <a:rPr lang="it-IT" sz="2000" dirty="0"/>
            </a:br>
            <a:r>
              <a:rPr lang="it-IT" sz="2000" dirty="0" err="1"/>
              <a:t>Many</a:t>
            </a:r>
            <a:r>
              <a:rPr lang="it-IT" sz="2000" dirty="0"/>
              <a:t> post on </a:t>
            </a:r>
            <a:r>
              <a:rPr lang="it-IT" sz="2000" dirty="0" err="1"/>
              <a:t>Azure</a:t>
            </a:r>
            <a:r>
              <a:rPr lang="it-IT" sz="2000" dirty="0"/>
              <a:t> </a:t>
            </a:r>
            <a:r>
              <a:rPr lang="it-IT" sz="2000" dirty="0" err="1"/>
              <a:t>IoTHub</a:t>
            </a:r>
            <a:r>
              <a:rPr lang="it-IT" sz="2000" dirty="0"/>
              <a:t>: </a:t>
            </a:r>
            <a:r>
              <a:rPr lang="it-IT" sz="2000" dirty="0">
                <a:hlinkClick r:id="rId4"/>
              </a:rPr>
              <a:t>https://paolopatierno.wordpress.com/</a:t>
            </a:r>
            <a:br>
              <a:rPr lang="it-IT" sz="2000" dirty="0"/>
            </a:br>
            <a:r>
              <a:rPr lang="it-IT" sz="2000" dirty="0" err="1"/>
              <a:t>Azure</a:t>
            </a:r>
            <a:r>
              <a:rPr lang="it-IT" sz="2000" dirty="0"/>
              <a:t> </a:t>
            </a:r>
            <a:r>
              <a:rPr lang="it-IT" sz="2000" dirty="0" err="1"/>
              <a:t>documentation</a:t>
            </a:r>
            <a:r>
              <a:rPr lang="it-IT" sz="2000" dirty="0"/>
              <a:t> </a:t>
            </a:r>
            <a:r>
              <a:rPr lang="it-IT" sz="2000" dirty="0" err="1"/>
              <a:t>IoTHub</a:t>
            </a:r>
            <a:r>
              <a:rPr lang="it-IT" sz="2000" dirty="0"/>
              <a:t>: </a:t>
            </a:r>
            <a:r>
              <a:rPr lang="it-IT" sz="2000" dirty="0">
                <a:hlinkClick r:id="rId5"/>
              </a:rPr>
              <a:t>https://docs.microsoft.com/it-it/azure/iot-hub</a:t>
            </a:r>
            <a:r>
              <a:rPr lang="it-IT" sz="2000" dirty="0"/>
              <a:t> </a:t>
            </a:r>
            <a:br>
              <a:rPr lang="it-IT" sz="2000" dirty="0"/>
            </a:br>
            <a:r>
              <a:rPr lang="it-IT" sz="2000" dirty="0"/>
              <a:t>Windows IoT: </a:t>
            </a:r>
            <a:r>
              <a:rPr lang="it-IT" sz="2000" dirty="0">
                <a:hlinkClick r:id="rId6"/>
              </a:rPr>
              <a:t>https://developer.microsoft.com/it-it/windows/iot</a:t>
            </a:r>
            <a:endParaRPr lang="it-IT" sz="2000" dirty="0"/>
          </a:p>
          <a:p>
            <a:r>
              <a:rPr lang="it-IT" sz="2000" dirty="0"/>
              <a:t>Raspberry : </a:t>
            </a:r>
            <a:r>
              <a:rPr lang="it-IT" sz="2000" dirty="0">
                <a:hlinkClick r:id="rId7"/>
              </a:rPr>
              <a:t>https://www.raspberrypi.org/</a:t>
            </a:r>
            <a:r>
              <a:rPr lang="it-IT" sz="2000" dirty="0"/>
              <a:t> </a:t>
            </a:r>
          </a:p>
          <a:p>
            <a:r>
              <a:rPr lang="it-IT" sz="2000" dirty="0"/>
              <a:t>Raspberry </a:t>
            </a:r>
            <a:r>
              <a:rPr lang="it-IT" sz="2000" dirty="0" err="1"/>
              <a:t>spec</a:t>
            </a:r>
            <a:r>
              <a:rPr lang="it-IT" sz="2000" dirty="0"/>
              <a:t>: </a:t>
            </a:r>
            <a:r>
              <a:rPr lang="it-IT" sz="2000" dirty="0">
                <a:hlinkClick r:id="rId8"/>
              </a:rPr>
              <a:t>https://www.raspberrypi.org/products/raspberry-pi-3-model-b/</a:t>
            </a:r>
            <a:endParaRPr lang="it-IT" sz="2000" dirty="0"/>
          </a:p>
          <a:p>
            <a:r>
              <a:rPr lang="it-IT" sz="2000" dirty="0"/>
              <a:t>User Voice: </a:t>
            </a:r>
            <a:r>
              <a:rPr lang="it-IT" sz="2000" dirty="0">
                <a:hlinkClick r:id="rId9"/>
              </a:rPr>
              <a:t>https://feedback.azure.com/forums/321918-azure-iot/</a:t>
            </a:r>
            <a:br>
              <a:rPr lang="it-IT" sz="2000" dirty="0"/>
            </a:br>
            <a:r>
              <a:rPr lang="it-IT" sz="2000" dirty="0"/>
              <a:t>Device Management </a:t>
            </a:r>
            <a:r>
              <a:rPr lang="it-IT" sz="2000" dirty="0" err="1"/>
              <a:t>Patterns</a:t>
            </a:r>
            <a:r>
              <a:rPr lang="it-IT" sz="2000" dirty="0"/>
              <a:t>: </a:t>
            </a:r>
            <a:r>
              <a:rPr lang="it-IT" sz="2000" dirty="0">
                <a:hlinkClick r:id="rId10"/>
              </a:rPr>
              <a:t>https://docs.microsoft.com/en-us/azure/iot-hub/iot-hub-device-management-overview</a:t>
            </a:r>
            <a:endParaRPr lang="it-IT" sz="2000" dirty="0"/>
          </a:p>
          <a:p>
            <a:r>
              <a:rPr lang="it-IT" sz="2000" dirty="0"/>
              <a:t>Vision IoT: </a:t>
            </a:r>
            <a:r>
              <a:rPr lang="it-IT" sz="2000" dirty="0">
                <a:hlinkClick r:id="rId11"/>
              </a:rPr>
              <a:t>https://myignite.microsoft.com/videos/2905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451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isultati immag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99" y="4364582"/>
            <a:ext cx="728551" cy="5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Risultati immag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58" y="4190659"/>
            <a:ext cx="885855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pbs.twimg.com/profile_images/601810762823180288/T1e9-_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11" y="4311236"/>
            <a:ext cx="644703" cy="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1699156" y="3740815"/>
            <a:ext cx="2079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@ATosato86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015232" y="3740815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andreatosato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7649181" y="3712036"/>
            <a:ext cx="4133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andrea.tosato@hotmail.it</a:t>
            </a:r>
          </a:p>
        </p:txBody>
      </p:sp>
      <p:pic>
        <p:nvPicPr>
          <p:cNvPr id="8" name="Picture 2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2034" r="23516"/>
          <a:stretch/>
        </p:blipFill>
        <p:spPr bwMode="auto">
          <a:xfrm>
            <a:off x="6469999" y="4297284"/>
            <a:ext cx="667096" cy="6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/>
          <p:cNvSpPr/>
          <p:nvPr/>
        </p:nvSpPr>
        <p:spPr>
          <a:xfrm>
            <a:off x="1360245" y="4935284"/>
            <a:ext cx="2935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@86simonepenna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4921713" y="4914987"/>
            <a:ext cx="253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86simonepenna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7554192" y="4886208"/>
            <a:ext cx="4333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86simonepenna@gmail.com</a:t>
            </a:r>
          </a:p>
        </p:txBody>
      </p:sp>
      <p:sp>
        <p:nvSpPr>
          <p:cNvPr id="2" name="Rettangolo 1"/>
          <p:cNvSpPr/>
          <p:nvPr/>
        </p:nvSpPr>
        <p:spPr>
          <a:xfrm>
            <a:off x="684742" y="5319718"/>
            <a:ext cx="11098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dirty="0">
                <a:hlinkClick r:id="rId6"/>
              </a:rPr>
              <a:t>https://github.com/andreatosato/AzureIoTHub</a:t>
            </a:r>
            <a:r>
              <a:rPr lang="it-IT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5675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Altre funzionalità interessanti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1734433" y="2244438"/>
            <a:ext cx="87231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222222"/>
                </a:solidFill>
                <a:effectLst/>
              </a:rPr>
              <a:t>Riavvio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Ripristino delle impostazioni predefinite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Configurazione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Aggiornamento del 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Creazione di report sull'avanzamento e sullo stato</a:t>
            </a:r>
          </a:p>
        </p:txBody>
      </p:sp>
    </p:spTree>
    <p:extLst>
      <p:ext uri="{BB962C8B-B14F-4D97-AF65-F5344CB8AC3E}">
        <p14:creationId xmlns:p14="http://schemas.microsoft.com/office/powerpoint/2010/main" val="3146040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Gateway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8" y="1399251"/>
            <a:ext cx="10902903" cy="43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09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3" y="1510072"/>
            <a:ext cx="11146268" cy="421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Entrambe le tipologie di gateway possono implementare: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Aggregare i dati prima di inviarli al Cloud Gateway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Eseguire conversioni di protocollo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Il Field Gateway è un componente installato «sul campo»: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Recuperare informazioni da device locali che non sono IP-Capable e trasmetterle al Cloud Gateway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Comandare device locali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Fornire le funzionalità di provisioning per i device ad esso connessi</a:t>
            </a:r>
          </a:p>
          <a:p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Un Field Gateway </a:t>
            </a:r>
            <a:r>
              <a:rPr lang="it-IT" sz="1916" b="1" dirty="0"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 è un router, ha un ruolo attivo nella soluzione.</a:t>
            </a:r>
          </a:p>
          <a:p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E’ necessario prestare particolare attenzione a non appesantire l’utilizzo del Custom Cloud Gateway per non avere un collo di bottiglia nel sistema.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 &amp; Custom Cloud Gateway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902423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3" y="1510072"/>
            <a:ext cx="11146268" cy="43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 è un dispositivo o un software che permette di :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Recuperare informazioni da device locali che non sono IP-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e trasmetterle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Aggregare informazioni, ad esempio per ridurre il numero dei dati trasferiti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Eseguire delle conversioni di protocollo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Comandare device locali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Fornire le funzionalità di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provisioning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per i device ad esso connessi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Field Gateway </a:t>
            </a:r>
            <a:r>
              <a:rPr lang="it-IT" sz="2765" b="1" dirty="0"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è un router, ha un ruolo attivo nella soluzione.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 &amp; Custom Cloud Gateway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449207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17694" y="1208736"/>
            <a:ext cx="11146268" cy="477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custom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 permette di adattare il protocollo dei messaggi da e per i device prima che questi arrivino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Gateway.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Inoltre possono essere implementate anche politiche di trasformazione dei messaggi o compressione/decompressione degli stessi.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E’ necessario prestare particolare attenzione a non appesantire l’utilizzo del Custom Gateway poiché, di norma, i dati provenienti dai device dovrebbero essere </a:t>
            </a:r>
            <a:r>
              <a:rPr lang="it-IT" sz="2765" i="1" dirty="0">
                <a:latin typeface="Segoe UI" panose="020B0502040204020203" pitchFamily="34" charset="0"/>
                <a:cs typeface="Segoe UI" panose="020B0502040204020203" pitchFamily="34" charset="0"/>
              </a:rPr>
              <a:t>«ingeriti»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il più velocemente possibile dal sistema.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cloud gateway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62017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4" y="1510072"/>
            <a:ext cx="6917922" cy="464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Identity Store: 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Identity Authority: 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è l’autority per tutti i device del sistema. Memorizza le informazioni necessarie alla validazione dei device 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</a:t>
            </a:r>
            <a:r>
              <a:rPr lang="it-IT" sz="1557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 Store: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è una sorta di «pagine gialle» dei device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configuratri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e presenti nel sistema. A differenza dell’Identity Store, che contiene informazioni relative alla parte di autenticazione, il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Store contiene metadati relativi ai device (ad esempio targa e modello di un veicolo è un metadato mentre la  sua posizione corrente è un dato operativo)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endParaRPr lang="it-IT" sz="1557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</a:t>
            </a:r>
            <a:r>
              <a:rPr lang="it-IT" sz="1557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Provisioning</a:t>
            </a: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 API: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insieme di API che consentono ad un device di «presentarsi» al sistema, farsi riconoscere ed aggiornare i propri metadati.</a:t>
            </a:r>
            <a:b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State 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: è lo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che contiene I dati operative di un device (posizione corrente di un veicolo, temperature di una stanza, etc.,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). Ogni record presente nel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, generalmente ha uno o più equivalenti record nello state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5" y="2378947"/>
            <a:ext cx="4311019" cy="207688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Identity, Provisioning and Store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363915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Heartbeat</a:t>
            </a:r>
            <a:r>
              <a:rPr lang="it-IT" dirty="0"/>
              <a:t> dispositivo</a:t>
            </a:r>
          </a:p>
        </p:txBody>
      </p:sp>
      <p:sp>
        <p:nvSpPr>
          <p:cNvPr id="2" name="Rettangolo 1"/>
          <p:cNvSpPr/>
          <p:nvPr/>
        </p:nvSpPr>
        <p:spPr>
          <a:xfrm>
            <a:off x="332510" y="1259175"/>
            <a:ext cx="1159625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Il registro delle identità dell'</a:t>
            </a:r>
            <a:r>
              <a:rPr lang="it-IT" sz="2000" dirty="0" err="1"/>
              <a:t>hub</a:t>
            </a:r>
            <a:r>
              <a:rPr lang="it-IT" sz="2000" dirty="0"/>
              <a:t> IoT contiene un campo denominato </a:t>
            </a:r>
            <a:r>
              <a:rPr lang="it-IT" sz="2000" b="1" dirty="0" err="1"/>
              <a:t>connectionState</a:t>
            </a:r>
            <a:r>
              <a:rPr lang="it-IT" sz="2000" dirty="0"/>
              <a:t>. </a:t>
            </a:r>
          </a:p>
          <a:p>
            <a:r>
              <a:rPr lang="it-IT" sz="2000" dirty="0"/>
              <a:t>Durante le fasi di sviluppo e debug, usare solo il campo </a:t>
            </a:r>
            <a:r>
              <a:rPr lang="it-IT" sz="2000" dirty="0" err="1"/>
              <a:t>connectionState</a:t>
            </a:r>
            <a:r>
              <a:rPr lang="it-IT" sz="2000" dirty="0"/>
              <a:t>. </a:t>
            </a:r>
          </a:p>
          <a:p>
            <a:endParaRPr lang="it-IT" sz="2000" dirty="0"/>
          </a:p>
          <a:p>
            <a:r>
              <a:rPr lang="it-IT" sz="2000" dirty="0"/>
              <a:t>Le soluzioni IoT non devono eseguire </a:t>
            </a:r>
            <a:r>
              <a:rPr lang="it-IT" sz="2000" dirty="0" err="1"/>
              <a:t>query</a:t>
            </a:r>
            <a:r>
              <a:rPr lang="it-IT" sz="2000" dirty="0"/>
              <a:t> sul campo </a:t>
            </a:r>
            <a:r>
              <a:rPr lang="it-IT" sz="2000" b="1" dirty="0" err="1"/>
              <a:t>connectionState</a:t>
            </a:r>
            <a:r>
              <a:rPr lang="it-IT" sz="2000" dirty="0"/>
              <a:t> in fase di esecuzione.</a:t>
            </a:r>
          </a:p>
          <a:p>
            <a:endParaRPr lang="it-IT" sz="2000" dirty="0"/>
          </a:p>
          <a:p>
            <a:r>
              <a:rPr lang="it-IT" sz="2000" dirty="0"/>
              <a:t>Se la soluzione IoT deve essere in grado di stabilire se un dispositivo è connesso, in fase di esecuzione o con un'accuratezza maggiore di quella offerta dalla proprietà </a:t>
            </a:r>
            <a:r>
              <a:rPr lang="it-IT" sz="2000" dirty="0" err="1"/>
              <a:t>connectionState</a:t>
            </a:r>
            <a:r>
              <a:rPr lang="it-IT" sz="2000" dirty="0"/>
              <a:t>, è necessario implementare il modello di </a:t>
            </a:r>
            <a:r>
              <a:rPr lang="it-IT" sz="2000" b="1" dirty="0" err="1"/>
              <a:t>heartbeat</a:t>
            </a:r>
            <a:r>
              <a:rPr lang="it-IT" sz="2000" dirty="0"/>
              <a:t>.</a:t>
            </a:r>
          </a:p>
          <a:p>
            <a:r>
              <a:rPr lang="it-IT" sz="2000" dirty="0"/>
              <a:t>Nel modello di </a:t>
            </a:r>
            <a:r>
              <a:rPr lang="it-IT" sz="2000" dirty="0" err="1"/>
              <a:t>heartbeat</a:t>
            </a:r>
            <a:r>
              <a:rPr lang="it-IT" sz="2000" dirty="0"/>
              <a:t> </a:t>
            </a:r>
            <a:r>
              <a:rPr lang="it-IT" sz="2000" b="1" dirty="0"/>
              <a:t>il dispositivo invia messaggi da dispositivo a cloud almeno una volta ogni intervallo di tempo stabilito</a:t>
            </a:r>
            <a:r>
              <a:rPr lang="it-IT" sz="2000" dirty="0"/>
              <a:t>, ad esempio almeno una volta ogni ora. </a:t>
            </a:r>
            <a:br>
              <a:rPr lang="it-IT" sz="2000" dirty="0"/>
            </a:br>
            <a:r>
              <a:rPr lang="it-IT" sz="2000" dirty="0"/>
              <a:t>Di conseguenza, anche se in un dispositivo non sono presenti dati da inviare, viene comunque inviato un messaggio vuoto da dispositivo a cloud, in genere con una proprietà che lo identifica come </a:t>
            </a:r>
            <a:r>
              <a:rPr lang="it-IT" sz="2000" dirty="0" err="1"/>
              <a:t>heartbeat</a:t>
            </a:r>
            <a:r>
              <a:rPr lang="it-IT" sz="2000" dirty="0"/>
              <a:t>. </a:t>
            </a:r>
            <a:br>
              <a:rPr lang="it-IT" sz="2000" dirty="0"/>
            </a:br>
            <a:r>
              <a:rPr lang="it-IT" sz="2000" dirty="0"/>
              <a:t>Sul lato servizio, la soluzione gestisce una mappa con l'ultimo </a:t>
            </a:r>
            <a:r>
              <a:rPr lang="it-IT" sz="2000" dirty="0" err="1"/>
              <a:t>heartbeat</a:t>
            </a:r>
            <a:r>
              <a:rPr lang="it-IT" sz="2000" dirty="0"/>
              <a:t> ricevuto per ogni dispositivo e presuppone che sia presente un problema per un dispositivo se non riceve un messaggio di </a:t>
            </a:r>
            <a:r>
              <a:rPr lang="it-IT" sz="2000" dirty="0" err="1"/>
              <a:t>heartbeat</a:t>
            </a:r>
            <a:r>
              <a:rPr lang="it-IT" sz="2000" dirty="0"/>
              <a:t> entro il tempo previsto.</a:t>
            </a:r>
            <a:endParaRPr lang="it-IT" sz="200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612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MQTT</a:t>
            </a:r>
          </a:p>
        </p:txBody>
      </p:sp>
      <p:sp>
        <p:nvSpPr>
          <p:cNvPr id="2" name="Rettangolo 1"/>
          <p:cNvSpPr/>
          <p:nvPr/>
        </p:nvSpPr>
        <p:spPr>
          <a:xfrm>
            <a:off x="408708" y="4709272"/>
            <a:ext cx="11374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Broker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mediatore dei messaggi, colui che si fa carico di portare il flusso informativo dal pubblicatore del messaggio al sottoscrittore. </a:t>
            </a:r>
            <a:b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il soggetto che pubblica il messaggio. </a:t>
            </a:r>
            <a:b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Subscriber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il soggetto che si sottoscrive per l’ascolto dei messaggi da parte di un pubblicatore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446" y="936119"/>
            <a:ext cx="5962870" cy="36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sz="4000" dirty="0"/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Introduzione ad </a:t>
            </a:r>
            <a:r>
              <a:rPr lang="it-IT" sz="4000" dirty="0" err="1"/>
              <a:t>IoTHub</a:t>
            </a:r>
            <a:endParaRPr lang="it-IT" sz="4000" dirty="0"/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Windows IoT e Raspberry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Protocolli di comunicazione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Device to cloud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Cloud to device</a:t>
            </a:r>
          </a:p>
        </p:txBody>
      </p:sp>
    </p:spTree>
    <p:extLst>
      <p:ext uri="{BB962C8B-B14F-4D97-AF65-F5344CB8AC3E}">
        <p14:creationId xmlns:p14="http://schemas.microsoft.com/office/powerpoint/2010/main" val="4008082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AMQP</a:t>
            </a:r>
          </a:p>
        </p:txBody>
      </p:sp>
      <p:sp>
        <p:nvSpPr>
          <p:cNvPr id="2" name="Rettangolo 1"/>
          <p:cNvSpPr/>
          <p:nvPr/>
        </p:nvSpPr>
        <p:spPr>
          <a:xfrm>
            <a:off x="387926" y="5207869"/>
            <a:ext cx="1141614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è un protocollo che consente lo scambio di messaggi similmente al protocollo precedente ma il broker si dovrà preoccupare di inserire il messaggio in opportune code identificate da una particolare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39" y="1410271"/>
            <a:ext cx="8323118" cy="33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2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ad </a:t>
            </a:r>
            <a:r>
              <a:rPr lang="it-IT" dirty="0" err="1"/>
              <a:t>IoTHub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40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928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scenario</a:t>
            </a:r>
          </a:p>
        </p:txBody>
      </p:sp>
      <p:pic>
        <p:nvPicPr>
          <p:cNvPr id="5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2" y="1152053"/>
            <a:ext cx="9691255" cy="48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2277</Words>
  <Application>Microsoft Office PowerPoint</Application>
  <PresentationFormat>Widescreen</PresentationFormat>
  <Paragraphs>326</Paragraphs>
  <Slides>70</Slides>
  <Notes>15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Lucida Grande</vt:lpstr>
      <vt:lpstr>Roboto</vt:lpstr>
      <vt:lpstr>Segoe UI</vt:lpstr>
      <vt:lpstr>Symbol</vt:lpstr>
      <vt:lpstr>Times New Roman</vt:lpstr>
      <vt:lpstr>Wingdings</vt:lpstr>
      <vt:lpstr>Office Theme</vt:lpstr>
      <vt:lpstr>1_Office Theme</vt:lpstr>
      <vt:lpstr>Azure IoTHub</vt:lpstr>
      <vt:lpstr>Andrea Tosato</vt:lpstr>
      <vt:lpstr>Simone Penna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Introduzione ad IoTHub </vt:lpstr>
      <vt:lpstr>IoTHub: scenario</vt:lpstr>
      <vt:lpstr>IoTHub: perchè?</vt:lpstr>
      <vt:lpstr>Gestire il parco dei dispositivi</vt:lpstr>
      <vt:lpstr>IoTHub: l’infrastruttura</vt:lpstr>
      <vt:lpstr>Cloud gateway  </vt:lpstr>
      <vt:lpstr>IoTHub: in un contesto più ampio</vt:lpstr>
      <vt:lpstr>Ambiente e linguaggi</vt:lpstr>
      <vt:lpstr>In concreto</vt:lpstr>
      <vt:lpstr>Portale e monitoraggio</vt:lpstr>
      <vt:lpstr>Windows IoT e Raspberry </vt:lpstr>
      <vt:lpstr>Device Segmentation</vt:lpstr>
      <vt:lpstr>Come Scegliere?</vt:lpstr>
      <vt:lpstr>UWP</vt:lpstr>
      <vt:lpstr>Raspberry Pi 3</vt:lpstr>
      <vt:lpstr>Raspberry Pi 3</vt:lpstr>
      <vt:lpstr>Microsoft.IoT.Lightning.Providers</vt:lpstr>
      <vt:lpstr>Accedere all’infrastruttura</vt:lpstr>
      <vt:lpstr>Come iniziare</vt:lpstr>
      <vt:lpstr>Come iniziare</vt:lpstr>
      <vt:lpstr>DEMO </vt:lpstr>
      <vt:lpstr>DEMO </vt:lpstr>
      <vt:lpstr>Infrastruttura Elettrica</vt:lpstr>
      <vt:lpstr>Upload</vt:lpstr>
      <vt:lpstr>Receive Feedback</vt:lpstr>
      <vt:lpstr>Start - Stop</vt:lpstr>
      <vt:lpstr>Set Threshold</vt:lpstr>
      <vt:lpstr>Get Threshold</vt:lpstr>
      <vt:lpstr>Device Identity</vt:lpstr>
      <vt:lpstr>DEMO </vt:lpstr>
      <vt:lpstr>Protocolli disponibili  </vt:lpstr>
      <vt:lpstr>Connettere i device</vt:lpstr>
      <vt:lpstr>IoTHub: i protocolli</vt:lpstr>
      <vt:lpstr>Sicurezza</vt:lpstr>
      <vt:lpstr>Criteri di accesso</vt:lpstr>
      <vt:lpstr>Protocolli disponibili (AMQP, MQTT, HTTP)</vt:lpstr>
      <vt:lpstr>AMQP vs MQTT vs HTTP</vt:lpstr>
      <vt:lpstr>Device to cloud </vt:lpstr>
      <vt:lpstr>In concreto</vt:lpstr>
      <vt:lpstr>Ciclo di vita di un messaggio</vt:lpstr>
      <vt:lpstr>Twins</vt:lpstr>
      <vt:lpstr>Upload Notification</vt:lpstr>
      <vt:lpstr>Nuget</vt:lpstr>
      <vt:lpstr>DEMO </vt:lpstr>
      <vt:lpstr>Cloud to device </vt:lpstr>
      <vt:lpstr>In concreto</vt:lpstr>
      <vt:lpstr>Nuget</vt:lpstr>
      <vt:lpstr>DEMO </vt:lpstr>
      <vt:lpstr>Strumenti </vt:lpstr>
      <vt:lpstr>Strumenti - Device Explorer</vt:lpstr>
      <vt:lpstr>Strumenti - Windows IoT Azure DM Client Library </vt:lpstr>
      <vt:lpstr>Strumenti - Windows IoT Azure DM Client Library </vt:lpstr>
      <vt:lpstr>Riferimenti</vt:lpstr>
      <vt:lpstr>Presentazione standard di PowerPoint</vt:lpstr>
      <vt:lpstr>Altre funzionalità interessanti</vt:lpstr>
      <vt:lpstr>Gateway</vt:lpstr>
      <vt:lpstr>Field Gateway &amp; Custom Cloud Gateway </vt:lpstr>
      <vt:lpstr>Field Gateway &amp; Custom Cloud Gateway </vt:lpstr>
      <vt:lpstr>Custom cloud gateway  </vt:lpstr>
      <vt:lpstr>Device Identity, Provisioning and Store </vt:lpstr>
      <vt:lpstr>Heartbeat dispositivo</vt:lpstr>
      <vt:lpstr>MQTT</vt:lpstr>
      <vt:lpstr>AMQP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Parenzan</dc:creator>
  <cp:lastModifiedBy>Andrea Tosato</cp:lastModifiedBy>
  <cp:revision>15</cp:revision>
  <cp:lastPrinted>2017-04-21T17:41:15Z</cp:lastPrinted>
  <dcterms:created xsi:type="dcterms:W3CDTF">2017-04-14T06:51:49Z</dcterms:created>
  <dcterms:modified xsi:type="dcterms:W3CDTF">2017-04-22T18:20:19Z</dcterms:modified>
</cp:coreProperties>
</file>